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6" name="Shape 6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3600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pPr/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19" name="Shape 19"/>
          <p:cNvSpPr/>
          <p:nvPr/>
        </p:nvSpPr>
        <p:spPr>
          <a:xfrm>
            <a:off x="127000" y="6668889"/>
            <a:ext cx="85471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20" name="Shape 20"/>
          <p:cNvSpPr/>
          <p:nvPr/>
        </p:nvSpPr>
        <p:spPr>
          <a:xfrm>
            <a:off x="2311400" y="2374900"/>
            <a:ext cx="301635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200"/>
            </a:lvl1pPr>
          </a:lstStyle>
          <a:p>
            <a:pPr/>
            <a:r>
              <a:t>®</a:t>
            </a:r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" name="Shape 4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41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42" name="Shape 42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43" name="Shape 43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44" name="Shape 44"/>
          <p:cNvSpPr/>
          <p:nvPr>
            <p:ph type="title"/>
          </p:nvPr>
        </p:nvSpPr>
        <p:spPr>
          <a:xfrm>
            <a:off x="457200" y="46037"/>
            <a:ext cx="7581900" cy="1016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2-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3" name="Shape 5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54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55" name="Shape 55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56" name="Shape 5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57" name="Shape 57"/>
          <p:cNvSpPr/>
          <p:nvPr>
            <p:ph type="title"/>
          </p:nvPr>
        </p:nvSpPr>
        <p:spPr>
          <a:xfrm>
            <a:off x="457200" y="46037"/>
            <a:ext cx="7556500" cy="1016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457200" y="1371600"/>
            <a:ext cx="8128000" cy="5257800"/>
          </a:xfrm>
          <a:prstGeom prst="rect">
            <a:avLst/>
          </a:prstGeom>
        </p:spPr>
        <p:txBody>
          <a:bodyPr numCol="2" spcCol="40640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4" name="Shap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7" name="Shape 7"/>
          <p:cNvSpPr/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pPr/>
            <a: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457200" y="13716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8795463" y="6670966"/>
            <a:ext cx="153963" cy="13554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marL="0" marR="0" algn="ctr" defTabSz="584200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40640" marR="4064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3dprintingindustry.com/3d-printing-basics-free-beginners-guide/" TargetMode="External"/><Relationship Id="rId4" Type="http://schemas.openxmlformats.org/officeDocument/2006/relationships/hyperlink" Target="http://en.wikipedia.org/wiki/3D_printing" TargetMode="External"/><Relationship Id="rId5" Type="http://schemas.openxmlformats.org/officeDocument/2006/relationships/hyperlink" Target="http://www.pwg.org/sm" TargetMode="External"/><Relationship Id="rId6" Type="http://schemas.openxmlformats.org/officeDocument/2006/relationships/hyperlink" Target="http://www.pwg.org/ipp" TargetMode="External"/><Relationship Id="rId7" Type="http://schemas.openxmlformats.org/officeDocument/2006/relationships/hyperlink" Target="http://www.pwg.org/bofs.html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ftp.pwg.org/pub/pwg/BOFs/3d-printing/wd-apple-ipp3d-20150812.pdf" TargetMode="Externa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9" name="Shape 69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3600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pPr/>
            <a:r>
              <a:t>The Printer Working Group</a:t>
            </a:r>
          </a:p>
        </p:txBody>
      </p:sp>
      <p:pic>
        <p:nvPicPr>
          <p:cNvPr id="70" name="pwg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71" name="Shape 71"/>
          <p:cNvSpPr/>
          <p:nvPr/>
        </p:nvSpPr>
        <p:spPr>
          <a:xfrm>
            <a:off x="127000" y="6668889"/>
            <a:ext cx="85471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72" name="Shape 72"/>
          <p:cNvSpPr/>
          <p:nvPr/>
        </p:nvSpPr>
        <p:spPr>
          <a:xfrm>
            <a:off x="2311400" y="2374900"/>
            <a:ext cx="301635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200"/>
            </a:lvl1pPr>
          </a:lstStyle>
          <a:p>
            <a:pPr/>
            <a:r>
              <a:t>®</a:t>
            </a:r>
          </a:p>
        </p:txBody>
      </p:sp>
      <p:sp>
        <p:nvSpPr>
          <p:cNvPr id="73" name="Shape 73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3D Printing BOF</a:t>
            </a:r>
          </a:p>
        </p:txBody>
      </p:sp>
      <p:sp>
        <p:nvSpPr>
          <p:cNvPr id="74" name="Shape 74"/>
          <p:cNvSpPr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November 3, 2015</a:t>
            </a:r>
          </a:p>
          <a:p>
            <a:pPr/>
            <a:r>
              <a:t>PWG F2F Meeting</a:t>
            </a:r>
          </a:p>
          <a:p>
            <a:pPr/>
            <a:r>
              <a:t>Somewhere in the ether...</a:t>
            </a:r>
          </a:p>
          <a:p>
            <a:pPr/>
            <a:r>
              <a:t>Michael Sweet (Apple)</a:t>
            </a: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xfrm>
            <a:off x="8795463" y="6668889"/>
            <a:ext cx="153963" cy="139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78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79" name="Shape 7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80" name="Shape 80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81" name="Shape 81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BOF Agenda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Scoping/use cases</a:t>
            </a:r>
          </a:p>
          <a:p>
            <a:pPr/>
            <a:r>
              <a:t>Review: 3D printing extensions for the Internet Printing Protocol (IPP)</a:t>
            </a:r>
          </a:p>
          <a:p>
            <a:pPr/>
            <a:r>
              <a:t>Next steps</a:t>
            </a: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xfrm>
            <a:off x="8795463" y="6668889"/>
            <a:ext cx="153963" cy="139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87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88" name="Shape 88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89" name="Shape 89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90" name="Shape 90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Background/Resources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"3D Printing" is generally Additive Manufacturing (adding material to make a three dimensional object)</a:t>
            </a:r>
          </a:p>
          <a:p>
            <a:pPr lvl="1"/>
            <a:r>
              <a:t>Subtractive Manufacturing (milling, grinding, etc.) is also applicable, and there are hybrid solutions that use both</a:t>
            </a:r>
          </a:p>
          <a:p>
            <a:pPr/>
            <a:r>
              <a:t>Useful web pages on 3D printing:</a:t>
            </a:r>
          </a:p>
          <a:p>
            <a:pPr lvl="1"/>
            <a:r>
              <a:rPr u="sng">
                <a:hlinkClick r:id="rId3" invalidUrl="" action="" tgtFrame="" tooltip="" history="1" highlightClick="0" endSnd="0"/>
              </a:rPr>
              <a:t>http://3dprintingindustry.com/3d-printing-basics-free-beginners-guide/</a:t>
            </a:r>
          </a:p>
          <a:p>
            <a:pPr lvl="1"/>
            <a:r>
              <a:rPr u="sng">
                <a:hlinkClick r:id="rId4" invalidUrl="" action="" tgtFrame="" tooltip="" history="1" highlightClick="0" endSnd="0"/>
              </a:rPr>
              <a:t>http://en.wikipedia.org/wiki/3D_printing</a:t>
            </a:r>
          </a:p>
          <a:p>
            <a:pPr/>
            <a:r>
              <a:t>Semantic Model:</a:t>
            </a:r>
          </a:p>
          <a:p>
            <a:pPr lvl="1"/>
            <a:r>
              <a:rPr u="sng">
                <a:hlinkClick r:id="rId5" invalidUrl="" action="" tgtFrame="" tooltip="" history="1" highlightClick="0" endSnd="0"/>
              </a:rPr>
              <a:t>http://www.pwg.org/sm</a:t>
            </a:r>
          </a:p>
          <a:p>
            <a:pPr/>
            <a:r>
              <a:t>Internet Printing Protocol (IPP):</a:t>
            </a:r>
          </a:p>
          <a:p>
            <a:pPr lvl="1"/>
            <a:r>
              <a:rPr u="sng">
                <a:hlinkClick r:id="rId6" invalidUrl="" action="" tgtFrame="" tooltip="" history="1" highlightClick="0" endSnd="0"/>
              </a:rPr>
              <a:t>http://www.pwg.org/ipp</a:t>
            </a:r>
          </a:p>
          <a:p>
            <a:pPr/>
            <a:r>
              <a:t>Past 3D Printing BOFs:</a:t>
            </a:r>
          </a:p>
          <a:p>
            <a:pPr lvl="1"/>
            <a:r>
              <a:rPr u="sng">
                <a:hlinkClick r:id="rId7" invalidUrl="" action="" tgtFrame="" tooltip="" history="1" highlightClick="0" endSnd="0"/>
              </a:rPr>
              <a:t>http://www.pwg.org/bofs.html</a:t>
            </a:r>
          </a:p>
        </p:txBody>
      </p:sp>
      <p:sp>
        <p:nvSpPr>
          <p:cNvPr id="93" name="Shape 93"/>
          <p:cNvSpPr/>
          <p:nvPr>
            <p:ph type="sldNum" sz="quarter" idx="2"/>
          </p:nvPr>
        </p:nvSpPr>
        <p:spPr>
          <a:xfrm>
            <a:off x="8795463" y="6668889"/>
            <a:ext cx="153963" cy="139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96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97" name="Shape 97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98" name="Shape 98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99" name="Shape 99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100" name="Shape 1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Additive Manufacturing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Additive Manufacturing, material is added to form three-dimensional objects, typically in deposited horizontal layers:</a:t>
            </a:r>
          </a:p>
        </p:txBody>
      </p:sp>
      <p:sp>
        <p:nvSpPr>
          <p:cNvPr id="102" name="Shape 102"/>
          <p:cNvSpPr/>
          <p:nvPr>
            <p:ph type="sldNum" sz="quarter" idx="2"/>
          </p:nvPr>
        </p:nvSpPr>
        <p:spPr>
          <a:xfrm>
            <a:off x="8795463" y="6668889"/>
            <a:ext cx="153963" cy="139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21" name="Group 121"/>
          <p:cNvGrpSpPr/>
          <p:nvPr/>
        </p:nvGrpSpPr>
        <p:grpSpPr>
          <a:xfrm>
            <a:off x="2019300" y="3124200"/>
            <a:ext cx="1270000" cy="2413000"/>
            <a:chOff x="0" y="0"/>
            <a:chExt cx="1270000" cy="2413000"/>
          </a:xfrm>
        </p:grpSpPr>
        <p:sp>
          <p:nvSpPr>
            <p:cNvPr id="103" name="Shape 103"/>
            <p:cNvSpPr/>
            <p:nvPr/>
          </p:nvSpPr>
          <p:spPr>
            <a:xfrm>
              <a:off x="0" y="2159000"/>
              <a:ext cx="1270000" cy="254000"/>
            </a:xfrm>
            <a:prstGeom prst="ellipse">
              <a:avLst/>
            </a:prstGeom>
            <a:solidFill>
              <a:srgbClr val="40AAFF">
                <a:alpha val="66000"/>
              </a:srgbClr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0" y="2032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0" y="1905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0" y="1778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0" y="1651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0" y="1524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0" y="1397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0" y="1270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0" y="1143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0" y="1016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0" y="889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0" y="762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0" y="635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0" y="508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0" y="381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254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0" y="12700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0" y="0"/>
              <a:ext cx="1270000" cy="254000"/>
            </a:xfrm>
            <a:prstGeom prst="ellips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127" name="Group 127"/>
          <p:cNvGrpSpPr/>
          <p:nvPr/>
        </p:nvGrpSpPr>
        <p:grpSpPr>
          <a:xfrm>
            <a:off x="5854700" y="4521200"/>
            <a:ext cx="1272383" cy="1016000"/>
            <a:chOff x="19307" y="0"/>
            <a:chExt cx="1272382" cy="1016000"/>
          </a:xfrm>
        </p:grpSpPr>
        <p:sp>
          <p:nvSpPr>
            <p:cNvPr id="122" name="Shape 122"/>
            <p:cNvSpPr/>
            <p:nvPr/>
          </p:nvSpPr>
          <p:spPr>
            <a:xfrm>
              <a:off x="19307" y="762000"/>
              <a:ext cx="1270001" cy="254000"/>
            </a:xfrm>
            <a:prstGeom prst="ellipse">
              <a:avLst/>
            </a:prstGeom>
            <a:solidFill>
              <a:srgbClr val="40AAFF">
                <a:alpha val="66000"/>
              </a:srgbClr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19307" y="127000"/>
              <a:ext cx="1270001" cy="762000"/>
            </a:xfrm>
            <a:prstGeom prst="rect">
              <a:avLst/>
            </a:prstGeom>
            <a:solidFill>
              <a:srgbClr val="8CC4FF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19307" y="0"/>
              <a:ext cx="1270001" cy="254000"/>
            </a:xfrm>
            <a:prstGeom prst="ellipse">
              <a:avLst/>
            </a:prstGeom>
            <a:solidFill>
              <a:srgbClr val="699DE0"/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25" name="Shape 125"/>
            <p:cNvSpPr/>
            <p:nvPr/>
          </p:nvSpPr>
          <p:spPr>
            <a:xfrm flipH="1">
              <a:off x="27781" y="130839"/>
              <a:ext cx="2" cy="778742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Shape 126"/>
            <p:cNvSpPr/>
            <p:nvPr/>
          </p:nvSpPr>
          <p:spPr>
            <a:xfrm flipH="1">
              <a:off x="1291688" y="114299"/>
              <a:ext cx="2" cy="778742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128" name="Shape 128"/>
          <p:cNvSpPr/>
          <p:nvPr/>
        </p:nvSpPr>
        <p:spPr>
          <a:xfrm>
            <a:off x="3937000" y="4648200"/>
            <a:ext cx="1270000" cy="749300"/>
          </a:xfrm>
          <a:prstGeom prst="rightArrow">
            <a:avLst>
              <a:gd name="adj1" fmla="val 59663"/>
              <a:gd name="adj2" fmla="val 69405"/>
            </a:avLst>
          </a:prstGeom>
          <a:gradFill>
            <a:gsLst>
              <a:gs pos="0">
                <a:srgbClr val="FFFFFF"/>
              </a:gs>
              <a:gs pos="100000">
                <a:srgbClr val="FFA941"/>
              </a:gs>
            </a:gsLst>
          </a:gradFill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31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132" name="Shape 132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3" name="Shape 133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34" name="Shape 134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Subtractive Manufacturing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Subtractive Manufacturing, material is removed to form the final three-dimensional objects:</a:t>
            </a:r>
          </a:p>
        </p:txBody>
      </p:sp>
      <p:sp>
        <p:nvSpPr>
          <p:cNvPr id="137" name="Shape 137"/>
          <p:cNvSpPr/>
          <p:nvPr>
            <p:ph type="sldNum" sz="quarter" idx="2"/>
          </p:nvPr>
        </p:nvSpPr>
        <p:spPr>
          <a:xfrm>
            <a:off x="8795463" y="6668889"/>
            <a:ext cx="153963" cy="139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8" name="Shape 138"/>
          <p:cNvSpPr/>
          <p:nvPr/>
        </p:nvSpPr>
        <p:spPr>
          <a:xfrm>
            <a:off x="3937000" y="4648200"/>
            <a:ext cx="1270000" cy="749300"/>
          </a:xfrm>
          <a:prstGeom prst="rightArrow">
            <a:avLst>
              <a:gd name="adj1" fmla="val 59663"/>
              <a:gd name="adj2" fmla="val 69405"/>
            </a:avLst>
          </a:prstGeom>
          <a:gradFill>
            <a:gsLst>
              <a:gs pos="0">
                <a:srgbClr val="FFFFFF"/>
              </a:gs>
              <a:gs pos="100000">
                <a:srgbClr val="FFA941"/>
              </a:gs>
            </a:gsLst>
          </a:gradFill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144" name="Group 144"/>
          <p:cNvGrpSpPr/>
          <p:nvPr/>
        </p:nvGrpSpPr>
        <p:grpSpPr>
          <a:xfrm>
            <a:off x="2008443" y="4521200"/>
            <a:ext cx="1272384" cy="1016000"/>
            <a:chOff x="19307" y="0"/>
            <a:chExt cx="1272382" cy="1016000"/>
          </a:xfrm>
        </p:grpSpPr>
        <p:sp>
          <p:nvSpPr>
            <p:cNvPr id="139" name="Shape 139"/>
            <p:cNvSpPr/>
            <p:nvPr/>
          </p:nvSpPr>
          <p:spPr>
            <a:xfrm>
              <a:off x="19307" y="762000"/>
              <a:ext cx="1270001" cy="254000"/>
            </a:xfrm>
            <a:prstGeom prst="ellipse">
              <a:avLst/>
            </a:prstGeom>
            <a:solidFill>
              <a:srgbClr val="40AAFF">
                <a:alpha val="66000"/>
              </a:srgbClr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9307" y="127000"/>
              <a:ext cx="1270001" cy="762000"/>
            </a:xfrm>
            <a:prstGeom prst="rect">
              <a:avLst/>
            </a:prstGeom>
            <a:solidFill>
              <a:srgbClr val="8CC4FF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9307" y="0"/>
              <a:ext cx="1270001" cy="254000"/>
            </a:xfrm>
            <a:prstGeom prst="ellipse">
              <a:avLst/>
            </a:prstGeom>
            <a:solidFill>
              <a:srgbClr val="699DE0"/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42" name="Shape 142"/>
            <p:cNvSpPr/>
            <p:nvPr/>
          </p:nvSpPr>
          <p:spPr>
            <a:xfrm flipH="1">
              <a:off x="27781" y="130839"/>
              <a:ext cx="2" cy="778742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 flipH="1">
              <a:off x="1291688" y="114299"/>
              <a:ext cx="2" cy="778742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6" name="Group 156"/>
          <p:cNvGrpSpPr/>
          <p:nvPr/>
        </p:nvGrpSpPr>
        <p:grpSpPr>
          <a:xfrm>
            <a:off x="5854700" y="4665526"/>
            <a:ext cx="1275429" cy="871675"/>
            <a:chOff x="1493" y="0"/>
            <a:chExt cx="1275428" cy="871673"/>
          </a:xfrm>
        </p:grpSpPr>
        <p:grpSp>
          <p:nvGrpSpPr>
            <p:cNvPr id="150" name="Group 150"/>
            <p:cNvGrpSpPr/>
            <p:nvPr/>
          </p:nvGrpSpPr>
          <p:grpSpPr>
            <a:xfrm>
              <a:off x="1493" y="337782"/>
              <a:ext cx="1275429" cy="533892"/>
              <a:chOff x="1493" y="0"/>
              <a:chExt cx="1275428" cy="533890"/>
            </a:xfrm>
          </p:grpSpPr>
          <p:sp>
            <p:nvSpPr>
              <p:cNvPr id="145" name="Shape 145"/>
              <p:cNvSpPr/>
              <p:nvPr/>
            </p:nvSpPr>
            <p:spPr>
              <a:xfrm>
                <a:off x="1493" y="279890"/>
                <a:ext cx="1270001" cy="254001"/>
              </a:xfrm>
              <a:prstGeom prst="ellipse">
                <a:avLst/>
              </a:prstGeom>
              <a:solidFill>
                <a:srgbClr val="40AAFF">
                  <a:alpha val="66000"/>
                </a:srgbClr>
              </a:solidFill>
              <a:ln w="25400" cap="flat">
                <a:solidFill>
                  <a:srgbClr val="40AAFF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46" name="Shape 146"/>
              <p:cNvSpPr/>
              <p:nvPr/>
            </p:nvSpPr>
            <p:spPr>
              <a:xfrm>
                <a:off x="1493" y="127490"/>
                <a:ext cx="1270001" cy="279401"/>
              </a:xfrm>
              <a:prstGeom prst="rect">
                <a:avLst/>
              </a:prstGeom>
              <a:solidFill>
                <a:srgbClr val="8CC4FF"/>
              </a:solidFill>
              <a:ln w="9525" cap="flat">
                <a:noFill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47" name="Shape 147"/>
              <p:cNvSpPr/>
              <p:nvPr/>
            </p:nvSpPr>
            <p:spPr>
              <a:xfrm>
                <a:off x="6921" y="0"/>
                <a:ext cx="1270001" cy="254000"/>
              </a:xfrm>
              <a:prstGeom prst="ellipse">
                <a:avLst/>
              </a:prstGeom>
              <a:solidFill>
                <a:srgbClr val="699DE0"/>
              </a:solidFill>
              <a:ln w="25400" cap="flat">
                <a:solidFill>
                  <a:srgbClr val="40AAFF"/>
                </a:solidFill>
                <a:prstDash val="solid"/>
                <a:round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9967" y="148070"/>
                <a:ext cx="1" cy="279401"/>
              </a:xfrm>
              <a:prstGeom prst="line">
                <a:avLst/>
              </a:prstGeom>
              <a:noFill/>
              <a:ln w="25400" cap="flat">
                <a:solidFill>
                  <a:srgbClr val="40AAFF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marL="0" marR="0" defTabSz="45720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1273875" y="164609"/>
                <a:ext cx="1" cy="246323"/>
              </a:xfrm>
              <a:prstGeom prst="line">
                <a:avLst/>
              </a:prstGeom>
              <a:noFill/>
              <a:ln w="25400" cap="flat">
                <a:solidFill>
                  <a:srgbClr val="40AAFF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marL="0" marR="0" defTabSz="457200"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151" name="Shape 151"/>
            <p:cNvSpPr/>
            <p:nvPr/>
          </p:nvSpPr>
          <p:spPr>
            <a:xfrm>
              <a:off x="367134" y="405642"/>
              <a:ext cx="543787" cy="108758"/>
            </a:xfrm>
            <a:prstGeom prst="ellipse">
              <a:avLst/>
            </a:prstGeom>
            <a:solidFill>
              <a:srgbClr val="8CC4FF"/>
            </a:solidFill>
            <a:ln w="12700" cap="flat">
              <a:solidFill>
                <a:srgbClr val="40AA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371782" y="49776"/>
              <a:ext cx="539139" cy="410246"/>
            </a:xfrm>
            <a:prstGeom prst="rect">
              <a:avLst/>
            </a:prstGeom>
            <a:solidFill>
              <a:srgbClr val="8CC4FF"/>
            </a:solidFill>
            <a:ln w="9525" cap="flat">
              <a:noFill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369458" y="0"/>
              <a:ext cx="543787" cy="108758"/>
            </a:xfrm>
            <a:prstGeom prst="ellipse">
              <a:avLst/>
            </a:prstGeom>
            <a:solidFill>
              <a:srgbClr val="699DE0"/>
            </a:solidFill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370763" y="58588"/>
              <a:ext cx="1" cy="410246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 flipH="1">
              <a:off x="911940" y="52648"/>
              <a:ext cx="1" cy="409104"/>
            </a:xfrm>
            <a:prstGeom prst="line">
              <a:avLst/>
            </a:prstGeom>
            <a:noFill/>
            <a:ln w="25400" cap="flat">
              <a:solidFill>
                <a:srgbClr val="40AA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defTabSz="457200"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59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160" name="Shape 160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1" name="Shape 161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62" name="Shape 162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163" name="Shape 1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Scoping/Use Cases</a:t>
            </a: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From prior BOFs:</a:t>
            </a:r>
          </a:p>
          <a:p>
            <a:pPr lvl="1"/>
            <a:r>
              <a:t>Stick with "personal manufacturing" class of products plus cloud solutions for now</a:t>
            </a:r>
          </a:p>
          <a:p>
            <a:pPr lvl="1"/>
            <a:r>
              <a:t>Focus on higher-level document formats, since G-code can be too printer/material-specific and common SoC implementations have the memory and CPU needed to do slicing already</a:t>
            </a:r>
          </a:p>
          <a:p>
            <a:pPr lvl="2"/>
            <a:r>
              <a:t>Still provide lower-level material/state information</a:t>
            </a:r>
          </a:p>
          <a:p>
            <a:pPr lvl="2"/>
            <a:r>
              <a:t>Material information still needs to be specified in job ticket (at a minimum: outer "shell" materials, in-fill materials, and support materials)</a:t>
            </a:r>
          </a:p>
          <a:p>
            <a:pPr lvl="1"/>
            <a:r>
              <a:t>Cloud-based solutions can take advantage of IPP Shared Infrastructure Extensions</a:t>
            </a:r>
          </a:p>
          <a:p>
            <a:pPr lvl="2"/>
            <a:r>
              <a:t>Remote camera feeds can be supported by uploading snapshots - needs some prototyping to determine feasibility/performance constraints</a:t>
            </a:r>
          </a:p>
        </p:txBody>
      </p:sp>
      <p:sp>
        <p:nvSpPr>
          <p:cNvPr id="165" name="Shape 165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68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169" name="Shape 16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0" name="Shape 170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71" name="Shape 171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172" name="Shape 1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Materials</a:t>
            </a:r>
          </a:p>
        </p:txBody>
      </p:sp>
      <p:sp>
        <p:nvSpPr>
          <p:cNvPr id="173" name="Shape 1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to represent material usage in Job Ticket and Job Receipt?</a:t>
            </a:r>
          </a:p>
          <a:p>
            <a:pPr lvl="1"/>
            <a:r>
              <a:t>Common units are grams, millimeters, and milliliters</a:t>
            </a:r>
          </a:p>
          <a:p>
            <a:pPr lvl="2"/>
            <a:r>
              <a:t>Maybe use separate member attributes of the "materials-col" attribute for mass, length, and volume?</a:t>
            </a:r>
          </a:p>
          <a:p>
            <a:pPr lvl="1"/>
            <a:r>
              <a:t>"materials-col-actual (1setOf collection)" attribute for Job Receipt?</a:t>
            </a:r>
          </a:p>
        </p:txBody>
      </p:sp>
      <p:sp>
        <p:nvSpPr>
          <p:cNvPr id="174" name="Shape 174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77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178" name="Shape 178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9" name="Shape 179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80" name="Shape 180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181" name="Shape 1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IPP 3D Printing Extensions</a:t>
            </a:r>
          </a:p>
        </p:txBody>
      </p:sp>
      <p:sp>
        <p:nvSpPr>
          <p:cNvPr id="182" name="Shape 1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Current draft (white paper):</a:t>
            </a:r>
          </a:p>
          <a:p>
            <a:pPr lvl="1"/>
            <a:r>
              <a:rPr u="sng">
                <a:hlinkClick r:id="rId3" invalidUrl="" action="" tgtFrame="" tooltip="" history="1" highlightClick="0" endSnd="0"/>
              </a:rPr>
              <a:t>http://ftp.pwg.org/pub/pwg/BOFs/3d-printing/wd-apple-ipp3d-20150812.pdf</a:t>
            </a:r>
          </a:p>
          <a:p>
            <a:pPr/>
            <a:r>
              <a:t>Issues:</a:t>
            </a:r>
          </a:p>
          <a:p>
            <a:pPr lvl="1"/>
            <a:r>
              <a:t>Concerns about the focus on high-level formats - current slicer software may require more memory than available with complex objects</a:t>
            </a:r>
          </a:p>
          <a:p>
            <a:pPr lvl="1"/>
            <a:r>
              <a:t>Need to create new printer-state-reasons keywords for additional device states/conditions</a:t>
            </a:r>
          </a:p>
        </p:txBody>
      </p:sp>
      <p:sp>
        <p:nvSpPr>
          <p:cNvPr id="183" name="Shape 183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86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187" name="Shape 187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8" name="Shape 188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2015 The Printer Working Group. All rights reserved. The IPP Everywhere and PWG logos are registered trademarks of the IEEE-ISTO.</a:t>
            </a:r>
          </a:p>
        </p:txBody>
      </p:sp>
      <p:sp>
        <p:nvSpPr>
          <p:cNvPr id="189" name="Shape 189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190" name="Shape 1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Next Steps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Continue with 3D Printing BOFs, or do we feel that we are ready to charter work on a spec?</a:t>
            </a:r>
          </a:p>
          <a:p>
            <a:pPr/>
            <a:r>
              <a:t>Are there other people, companies, or organizations that we should invite to participate?</a:t>
            </a:r>
          </a:p>
        </p:txBody>
      </p:sp>
      <p:sp>
        <p:nvSpPr>
          <p:cNvPr id="192" name="Shape 192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