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65"/>
  </p:notesMasterIdLst>
  <p:handoutMasterIdLst>
    <p:handoutMasterId r:id="rId66"/>
  </p:handoutMasterIdLst>
  <p:sldIdLst>
    <p:sldId id="417" r:id="rId2"/>
    <p:sldId id="418" r:id="rId3"/>
    <p:sldId id="258" r:id="rId4"/>
    <p:sldId id="374" r:id="rId5"/>
    <p:sldId id="449" r:id="rId6"/>
    <p:sldId id="259" r:id="rId7"/>
    <p:sldId id="260" r:id="rId8"/>
    <p:sldId id="448" r:id="rId9"/>
    <p:sldId id="262" r:id="rId10"/>
    <p:sldId id="1637155240" r:id="rId11"/>
    <p:sldId id="1637155252" r:id="rId12"/>
    <p:sldId id="404" r:id="rId13"/>
    <p:sldId id="266" r:id="rId14"/>
    <p:sldId id="403" r:id="rId15"/>
    <p:sldId id="523" r:id="rId16"/>
    <p:sldId id="1637155277" r:id="rId17"/>
    <p:sldId id="264" r:id="rId18"/>
    <p:sldId id="481" r:id="rId19"/>
    <p:sldId id="1637155284" r:id="rId20"/>
    <p:sldId id="267" r:id="rId21"/>
    <p:sldId id="268" r:id="rId22"/>
    <p:sldId id="487" r:id="rId23"/>
    <p:sldId id="1637155285" r:id="rId24"/>
    <p:sldId id="392" r:id="rId25"/>
    <p:sldId id="393" r:id="rId26"/>
    <p:sldId id="394" r:id="rId27"/>
    <p:sldId id="1637155244" r:id="rId28"/>
    <p:sldId id="1122" r:id="rId29"/>
    <p:sldId id="1637155274" r:id="rId30"/>
    <p:sldId id="1637155275" r:id="rId31"/>
    <p:sldId id="1637155271" r:id="rId32"/>
    <p:sldId id="1637155270" r:id="rId33"/>
    <p:sldId id="1637155261" r:id="rId34"/>
    <p:sldId id="1637155258" r:id="rId35"/>
    <p:sldId id="1106" r:id="rId36"/>
    <p:sldId id="386" r:id="rId37"/>
    <p:sldId id="1637155286" r:id="rId38"/>
    <p:sldId id="1637155287" r:id="rId39"/>
    <p:sldId id="1637155288" r:id="rId40"/>
    <p:sldId id="396" r:id="rId41"/>
    <p:sldId id="397" r:id="rId42"/>
    <p:sldId id="1637155289" r:id="rId43"/>
    <p:sldId id="378" r:id="rId44"/>
    <p:sldId id="1637155280" r:id="rId45"/>
    <p:sldId id="1637155281" r:id="rId46"/>
    <p:sldId id="1637155282" r:id="rId47"/>
    <p:sldId id="1637155290" r:id="rId48"/>
    <p:sldId id="422" r:id="rId49"/>
    <p:sldId id="1637155291" r:id="rId50"/>
    <p:sldId id="1637155292" r:id="rId51"/>
    <p:sldId id="419" r:id="rId52"/>
    <p:sldId id="420" r:id="rId53"/>
    <p:sldId id="421" r:id="rId54"/>
    <p:sldId id="508" r:id="rId55"/>
    <p:sldId id="1637155283" r:id="rId56"/>
    <p:sldId id="1637155236" r:id="rId57"/>
    <p:sldId id="1637155241" r:id="rId58"/>
    <p:sldId id="1637155278" r:id="rId59"/>
    <p:sldId id="1637155242" r:id="rId60"/>
    <p:sldId id="1637155243" r:id="rId61"/>
    <p:sldId id="1637155279" r:id="rId62"/>
    <p:sldId id="289" r:id="rId63"/>
    <p:sldId id="441" r:id="rId64"/>
  </p:sldIdLst>
  <p:sldSz cx="10160000" cy="5715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40640" marR="40640" indent="0" algn="l" defTabSz="91440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Fill>
          <a:solidFill>
            <a:srgbClr val="000000"/>
          </a:solidFill>
        </a:uFill>
        <a:latin typeface="Arial"/>
        <a:ea typeface="Arial"/>
        <a:cs typeface="Arial"/>
        <a:sym typeface="Arial"/>
      </a:defRPr>
    </a:lvl1pPr>
    <a:lvl2pPr marL="40640" marR="40640" indent="342900" algn="l" defTabSz="91440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Fill>
          <a:solidFill>
            <a:srgbClr val="000000"/>
          </a:solidFill>
        </a:uFill>
        <a:latin typeface="Arial"/>
        <a:ea typeface="Arial"/>
        <a:cs typeface="Arial"/>
        <a:sym typeface="Arial"/>
      </a:defRPr>
    </a:lvl2pPr>
    <a:lvl3pPr marL="40640" marR="40640" indent="685800" algn="l" defTabSz="91440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Fill>
          <a:solidFill>
            <a:srgbClr val="000000"/>
          </a:solidFill>
        </a:uFill>
        <a:latin typeface="Arial"/>
        <a:ea typeface="Arial"/>
        <a:cs typeface="Arial"/>
        <a:sym typeface="Arial"/>
      </a:defRPr>
    </a:lvl3pPr>
    <a:lvl4pPr marL="40640" marR="40640" indent="1028700" algn="l" defTabSz="91440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Fill>
          <a:solidFill>
            <a:srgbClr val="000000"/>
          </a:solidFill>
        </a:uFill>
        <a:latin typeface="Arial"/>
        <a:ea typeface="Arial"/>
        <a:cs typeface="Arial"/>
        <a:sym typeface="Arial"/>
      </a:defRPr>
    </a:lvl4pPr>
    <a:lvl5pPr marL="40640" marR="40640" indent="1371600" algn="l" defTabSz="91440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Fill>
          <a:solidFill>
            <a:srgbClr val="000000"/>
          </a:solidFill>
        </a:uFill>
        <a:latin typeface="Arial"/>
        <a:ea typeface="Arial"/>
        <a:cs typeface="Arial"/>
        <a:sym typeface="Arial"/>
      </a:defRPr>
    </a:lvl5pPr>
    <a:lvl6pPr marL="40640" marR="40640" indent="1714500" algn="l" defTabSz="91440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Fill>
          <a:solidFill>
            <a:srgbClr val="000000"/>
          </a:solidFill>
        </a:uFill>
        <a:latin typeface="Arial"/>
        <a:ea typeface="Arial"/>
        <a:cs typeface="Arial"/>
        <a:sym typeface="Arial"/>
      </a:defRPr>
    </a:lvl6pPr>
    <a:lvl7pPr marL="40640" marR="40640" indent="2057400" algn="l" defTabSz="91440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Fill>
          <a:solidFill>
            <a:srgbClr val="000000"/>
          </a:solidFill>
        </a:uFill>
        <a:latin typeface="Arial"/>
        <a:ea typeface="Arial"/>
        <a:cs typeface="Arial"/>
        <a:sym typeface="Arial"/>
      </a:defRPr>
    </a:lvl7pPr>
    <a:lvl8pPr marL="40640" marR="40640" indent="2400300" algn="l" defTabSz="91440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Fill>
          <a:solidFill>
            <a:srgbClr val="000000"/>
          </a:solidFill>
        </a:uFill>
        <a:latin typeface="Arial"/>
        <a:ea typeface="Arial"/>
        <a:cs typeface="Arial"/>
        <a:sym typeface="Arial"/>
      </a:defRPr>
    </a:lvl8pPr>
    <a:lvl9pPr marL="40640" marR="40640" indent="2743200" algn="l" defTabSz="91440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Fill>
          <a:solidFill>
            <a:srgbClr val="000000"/>
          </a:solidFill>
        </a:uFill>
        <a:latin typeface="Arial"/>
        <a:ea typeface="Arial"/>
        <a:cs typeface="Arial"/>
        <a:sym typeface="Arial"/>
      </a:defRPr>
    </a:lvl9pPr>
  </p:defaultTextStyle>
  <p:extLst>
    <p:ext uri="{EFAFB233-063F-42B5-8137-9DF3F51BA10A}">
      <p15:sldGuideLst xmlns:p15="http://schemas.microsoft.com/office/powerpoint/2012/main">
        <p15:guide id="1" orient="horz" pos="1800" userDrawn="1">
          <p15:clr>
            <a:srgbClr val="A4A3A4"/>
          </p15:clr>
        </p15:guide>
        <p15:guide id="2" pos="320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5D6FB7"/>
    <a:srgbClr val="F9F187"/>
    <a:srgbClr val="F9E7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8F44A2F1-9E1F-4B54-A3A2-5F16C0AD49E2}"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a:tcStyle>
        <a:tcBdr/>
        <a:fill>
          <a:solidFill>
            <a:srgbClr val="C5C7C9">
              <a:alpha val="30000"/>
            </a:srgbClr>
          </a:solidFill>
        </a:fill>
      </a:tcStyle>
    </a:band2H>
    <a:firstCol>
      <a:tcTxStyle b="off" i="off">
        <a:fontRef idx="minor">
          <a:srgbClr val="000000"/>
        </a:fontRef>
        <a:srgbClr val="000000"/>
      </a:tcTxStyle>
      <a:tcStyle>
        <a:tcBdr>
          <a:left>
            <a:ln w="28575"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000000">
              <a:alpha val="25000"/>
            </a:srgbClr>
          </a:solid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28575"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000000">
              <a:alpha val="25000"/>
            </a:srgbClr>
          </a:solidFill>
        </a:fill>
      </a:tcStyle>
    </a:lastRow>
    <a:fir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8575"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000000">
              <a:alpha val="25000"/>
            </a:srgbClr>
          </a:solidFill>
        </a:fill>
      </a:tcStyle>
    </a:firstRow>
  </a:tblStyle>
  <a:tblStyle styleId="{C7B018BB-80A7-4F77-B60F-C8B233D01FF8}" styleName="">
    <a:tblBg/>
    <a:wholeTbl>
      <a:tcTxStyle>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a:font>
          <a:latin typeface="Helvetica Light"/>
          <a:ea typeface="Helvetica Light"/>
          <a:cs typeface="Helvetica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a:font>
          <a:latin typeface="Helvetica Light"/>
          <a:ea typeface="Helvetica Light"/>
          <a:cs typeface="Helvetica Light"/>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a:font>
          <a:latin typeface="Helvetica Light"/>
          <a:ea typeface="Helvetica Light"/>
          <a:cs typeface="Helvetica Light"/>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a:font>
          <a:latin typeface="Helvetica Light"/>
          <a:ea typeface="Helvetica Light"/>
          <a:cs typeface="Helvetica Light"/>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4C3C2611-4C71-4FC5-86AE-919BDF0F9419}" styleName="">
    <a:tblBg/>
    <a:wholeTbl>
      <a:tcTxStyle>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5907"/>
    <p:restoredTop sz="86429"/>
  </p:normalViewPr>
  <p:slideViewPr>
    <p:cSldViewPr snapToGrid="0" snapToObjects="1">
      <p:cViewPr varScale="1">
        <p:scale>
          <a:sx n="159" d="100"/>
          <a:sy n="159" d="100"/>
        </p:scale>
        <p:origin x="192" y="464"/>
      </p:cViewPr>
      <p:guideLst>
        <p:guide orient="horz" pos="1800"/>
        <p:guide pos="3200"/>
      </p:guideLst>
    </p:cSldViewPr>
  </p:slideViewPr>
  <p:outlineViewPr>
    <p:cViewPr>
      <p:scale>
        <a:sx n="33" d="100"/>
        <a:sy n="33" d="100"/>
      </p:scale>
      <p:origin x="0" y="-4112"/>
    </p:cViewPr>
  </p:outlineViewPr>
  <p:notesTextViewPr>
    <p:cViewPr>
      <p:scale>
        <a:sx n="1" d="1"/>
        <a:sy n="1" d="1"/>
      </p:scale>
      <p:origin x="0" y="0"/>
    </p:cViewPr>
  </p:notesTextViewPr>
  <p:notesViewPr>
    <p:cSldViewPr snapToGrid="0" snapToObjects="1">
      <p:cViewPr varScale="1">
        <p:scale>
          <a:sx n="114" d="100"/>
          <a:sy n="114" d="100"/>
        </p:scale>
        <p:origin x="4456" y="184"/>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charts/_rels/chart1.xml.rels><?xml version="1.0" encoding="UTF-8" standalone="yes"?>
<Relationships xmlns="http://schemas.openxmlformats.org/package/2006/relationships"><Relationship Id="rId3" Type="http://schemas.openxmlformats.org/officeDocument/2006/relationships/oleObject" Target="file:////Users/jlleber/Downloads/IPP%20Everywhere%20Certified%20Printers.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602563239119803"/>
          <c:y val="3.6508471430594838E-2"/>
          <c:w val="0.87577590115201476"/>
          <c:h val="0.75314736573101371"/>
        </c:manualLayout>
      </c:layout>
      <c:barChart>
        <c:barDir val="col"/>
        <c:grouping val="clustered"/>
        <c:varyColors val="0"/>
        <c:ser>
          <c:idx val="0"/>
          <c:order val="0"/>
          <c:spPr>
            <a:solidFill>
              <a:schemeClr val="accent1"/>
            </a:solidFill>
            <a:ln>
              <a:noFill/>
            </a:ln>
            <a:effectLst/>
          </c:spPr>
          <c:invertIfNegative val="0"/>
          <c:cat>
            <c:numRef>
              <c:f>Sheet1!$A$2:$A$35</c:f>
              <c:numCache>
                <c:formatCode>mmm\-yy</c:formatCode>
                <c:ptCount val="34"/>
                <c:pt idx="0">
                  <c:v>42675</c:v>
                </c:pt>
                <c:pt idx="1">
                  <c:v>42767</c:v>
                </c:pt>
                <c:pt idx="2">
                  <c:v>42856</c:v>
                </c:pt>
                <c:pt idx="3">
                  <c:v>42948</c:v>
                </c:pt>
                <c:pt idx="4">
                  <c:v>43040</c:v>
                </c:pt>
                <c:pt idx="5">
                  <c:v>43132</c:v>
                </c:pt>
                <c:pt idx="6">
                  <c:v>43221</c:v>
                </c:pt>
                <c:pt idx="7">
                  <c:v>43313</c:v>
                </c:pt>
                <c:pt idx="8">
                  <c:v>43405</c:v>
                </c:pt>
                <c:pt idx="9">
                  <c:v>43497</c:v>
                </c:pt>
                <c:pt idx="10">
                  <c:v>43586</c:v>
                </c:pt>
                <c:pt idx="11">
                  <c:v>43678</c:v>
                </c:pt>
                <c:pt idx="12">
                  <c:v>43770</c:v>
                </c:pt>
                <c:pt idx="13">
                  <c:v>43862</c:v>
                </c:pt>
                <c:pt idx="14">
                  <c:v>43952</c:v>
                </c:pt>
                <c:pt idx="15">
                  <c:v>44044</c:v>
                </c:pt>
                <c:pt idx="16">
                  <c:v>44136</c:v>
                </c:pt>
                <c:pt idx="17">
                  <c:v>44228</c:v>
                </c:pt>
                <c:pt idx="18">
                  <c:v>44317</c:v>
                </c:pt>
                <c:pt idx="19">
                  <c:v>44409</c:v>
                </c:pt>
                <c:pt idx="20">
                  <c:v>44501</c:v>
                </c:pt>
                <c:pt idx="21">
                  <c:v>44593</c:v>
                </c:pt>
                <c:pt idx="22">
                  <c:v>44682</c:v>
                </c:pt>
                <c:pt idx="23">
                  <c:v>44774</c:v>
                </c:pt>
                <c:pt idx="24">
                  <c:v>44866</c:v>
                </c:pt>
                <c:pt idx="25">
                  <c:v>44958</c:v>
                </c:pt>
                <c:pt idx="26">
                  <c:v>45047</c:v>
                </c:pt>
                <c:pt idx="27">
                  <c:v>45139</c:v>
                </c:pt>
                <c:pt idx="28">
                  <c:v>45231</c:v>
                </c:pt>
                <c:pt idx="29">
                  <c:v>45323</c:v>
                </c:pt>
                <c:pt idx="30">
                  <c:v>45413</c:v>
                </c:pt>
                <c:pt idx="31">
                  <c:v>45505</c:v>
                </c:pt>
                <c:pt idx="32">
                  <c:v>45597</c:v>
                </c:pt>
                <c:pt idx="33">
                  <c:v>45689</c:v>
                </c:pt>
              </c:numCache>
            </c:numRef>
          </c:cat>
          <c:val>
            <c:numRef>
              <c:f>Sheet1!$B$2:$B$35</c:f>
              <c:numCache>
                <c:formatCode>General</c:formatCode>
                <c:ptCount val="34"/>
                <c:pt idx="0">
                  <c:v>19</c:v>
                </c:pt>
                <c:pt idx="1">
                  <c:v>25</c:v>
                </c:pt>
                <c:pt idx="2">
                  <c:v>47</c:v>
                </c:pt>
                <c:pt idx="3">
                  <c:v>89</c:v>
                </c:pt>
                <c:pt idx="4">
                  <c:v>206</c:v>
                </c:pt>
                <c:pt idx="5">
                  <c:v>206</c:v>
                </c:pt>
                <c:pt idx="6">
                  <c:v>206</c:v>
                </c:pt>
                <c:pt idx="7">
                  <c:v>272</c:v>
                </c:pt>
                <c:pt idx="8">
                  <c:v>355</c:v>
                </c:pt>
                <c:pt idx="9">
                  <c:v>355</c:v>
                </c:pt>
                <c:pt idx="10">
                  <c:v>365</c:v>
                </c:pt>
                <c:pt idx="11">
                  <c:v>412</c:v>
                </c:pt>
                <c:pt idx="12">
                  <c:v>412</c:v>
                </c:pt>
                <c:pt idx="13">
                  <c:v>412</c:v>
                </c:pt>
                <c:pt idx="14">
                  <c:v>412</c:v>
                </c:pt>
                <c:pt idx="15">
                  <c:v>412</c:v>
                </c:pt>
                <c:pt idx="16">
                  <c:v>625</c:v>
                </c:pt>
                <c:pt idx="17">
                  <c:v>629</c:v>
                </c:pt>
                <c:pt idx="18">
                  <c:v>692</c:v>
                </c:pt>
                <c:pt idx="19">
                  <c:v>725</c:v>
                </c:pt>
                <c:pt idx="20">
                  <c:v>752</c:v>
                </c:pt>
                <c:pt idx="21">
                  <c:v>768</c:v>
                </c:pt>
                <c:pt idx="22">
                  <c:v>854</c:v>
                </c:pt>
                <c:pt idx="23">
                  <c:v>878</c:v>
                </c:pt>
                <c:pt idx="24">
                  <c:v>943</c:v>
                </c:pt>
                <c:pt idx="25">
                  <c:v>944</c:v>
                </c:pt>
                <c:pt idx="26">
                  <c:v>965</c:v>
                </c:pt>
                <c:pt idx="27">
                  <c:v>982</c:v>
                </c:pt>
                <c:pt idx="28">
                  <c:v>1235</c:v>
                </c:pt>
                <c:pt idx="29">
                  <c:v>1237</c:v>
                </c:pt>
                <c:pt idx="30">
                  <c:v>1304</c:v>
                </c:pt>
                <c:pt idx="31">
                  <c:v>1324</c:v>
                </c:pt>
                <c:pt idx="32">
                  <c:v>1358</c:v>
                </c:pt>
                <c:pt idx="33">
                  <c:v>1466</c:v>
                </c:pt>
              </c:numCache>
            </c:numRef>
          </c:val>
          <c:extLst>
            <c:ext xmlns:c16="http://schemas.microsoft.com/office/drawing/2014/chart" uri="{C3380CC4-5D6E-409C-BE32-E72D297353CC}">
              <c16:uniqueId val="{00000000-36B4-5644-B201-B82521531380}"/>
            </c:ext>
          </c:extLst>
        </c:ser>
        <c:dLbls>
          <c:showLegendKey val="0"/>
          <c:showVal val="0"/>
          <c:showCatName val="0"/>
          <c:showSerName val="0"/>
          <c:showPercent val="0"/>
          <c:showBubbleSize val="0"/>
        </c:dLbls>
        <c:gapWidth val="46"/>
        <c:overlap val="-27"/>
        <c:axId val="444261632"/>
        <c:axId val="1216184704"/>
      </c:barChart>
      <c:dateAx>
        <c:axId val="444261632"/>
        <c:scaling>
          <c:orientation val="minMax"/>
          <c:max val="45713"/>
        </c:scaling>
        <c:delete val="0"/>
        <c:axPos val="b"/>
        <c:numFmt formatCode="mmm\-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216184704"/>
        <c:crosses val="autoZero"/>
        <c:auto val="0"/>
        <c:lblOffset val="100"/>
        <c:baseTimeUnit val="months"/>
        <c:majorUnit val="3"/>
        <c:majorTimeUnit val="months"/>
      </c:dateAx>
      <c:valAx>
        <c:axId val="121618470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444261632"/>
        <c:crossesAt val="42614"/>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E7CB489-AC9A-F285-7076-3674998CD6C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14B274BF-6233-99BC-5A54-F92238A4116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1851A54-1D0F-ED4E-8E16-9691C332FFED}" type="datetimeFigureOut">
              <a:rPr lang="en-US" smtClean="0"/>
              <a:t>1/13/25</a:t>
            </a:fld>
            <a:endParaRPr lang="en-US"/>
          </a:p>
        </p:txBody>
      </p:sp>
      <p:sp>
        <p:nvSpPr>
          <p:cNvPr id="4" name="Footer Placeholder 3">
            <a:extLst>
              <a:ext uri="{FF2B5EF4-FFF2-40B4-BE49-F238E27FC236}">
                <a16:creationId xmlns:a16="http://schemas.microsoft.com/office/drawing/2014/main" id="{2BBBBC94-39A1-EB1E-717B-5D6910CA2C1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A87427F1-59F4-57AC-33A4-BFD631DD7C4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92EE6AF-9EC3-714A-8688-3802DFDFA1A0}" type="slidenum">
              <a:rPr lang="en-US" smtClean="0"/>
              <a:t>‹#›</a:t>
            </a:fld>
            <a:endParaRPr lang="en-US"/>
          </a:p>
        </p:txBody>
      </p:sp>
    </p:spTree>
    <p:extLst>
      <p:ext uri="{BB962C8B-B14F-4D97-AF65-F5344CB8AC3E}">
        <p14:creationId xmlns:p14="http://schemas.microsoft.com/office/powerpoint/2010/main" val="39280166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5" name="Shape 65"/>
          <p:cNvSpPr>
            <a:spLocks noGrp="1" noRot="1" noChangeAspect="1"/>
          </p:cNvSpPr>
          <p:nvPr>
            <p:ph type="sldImg"/>
          </p:nvPr>
        </p:nvSpPr>
        <p:spPr>
          <a:xfrm>
            <a:off x="381000" y="685800"/>
            <a:ext cx="6096000" cy="3429000"/>
          </a:xfrm>
          <a:prstGeom prst="rect">
            <a:avLst/>
          </a:prstGeom>
        </p:spPr>
        <p:txBody>
          <a:bodyPr/>
          <a:lstStyle/>
          <a:p>
            <a:endParaRPr/>
          </a:p>
        </p:txBody>
      </p:sp>
      <p:sp>
        <p:nvSpPr>
          <p:cNvPr id="66" name="Shape 66"/>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1768995566"/>
      </p:ext>
    </p:extLst>
  </p:cSld>
  <p:clrMap bg1="lt1" tx1="dk1" bg2="lt2" tx2="dk2" accent1="accent1" accent2="accent2" accent3="accent3" accent4="accent4" accent5="accent5" accent6="accent6" hlink="hlink" folHlink="folHlink"/>
  <p:notesStyle>
    <a:lvl1pPr defTabSz="584200" latinLnBrk="0">
      <a:defRPr sz="1400">
        <a:latin typeface="Lucida Grande"/>
        <a:ea typeface="Lucida Grande"/>
        <a:cs typeface="Lucida Grande"/>
        <a:sym typeface="Lucida Grande"/>
      </a:defRPr>
    </a:lvl1pPr>
    <a:lvl2pPr indent="228600" defTabSz="584200" latinLnBrk="0">
      <a:defRPr sz="1400">
        <a:latin typeface="Lucida Grande"/>
        <a:ea typeface="Lucida Grande"/>
        <a:cs typeface="Lucida Grande"/>
        <a:sym typeface="Lucida Grande"/>
      </a:defRPr>
    </a:lvl2pPr>
    <a:lvl3pPr indent="457200" defTabSz="584200" latinLnBrk="0">
      <a:defRPr sz="1400">
        <a:latin typeface="Lucida Grande"/>
        <a:ea typeface="Lucida Grande"/>
        <a:cs typeface="Lucida Grande"/>
        <a:sym typeface="Lucida Grande"/>
      </a:defRPr>
    </a:lvl3pPr>
    <a:lvl4pPr indent="685800" defTabSz="584200" latinLnBrk="0">
      <a:defRPr sz="1400">
        <a:latin typeface="Lucida Grande"/>
        <a:ea typeface="Lucida Grande"/>
        <a:cs typeface="Lucida Grande"/>
        <a:sym typeface="Lucida Grande"/>
      </a:defRPr>
    </a:lvl4pPr>
    <a:lvl5pPr indent="914400" defTabSz="584200" latinLnBrk="0">
      <a:defRPr sz="1400">
        <a:latin typeface="Lucida Grande"/>
        <a:ea typeface="Lucida Grande"/>
        <a:cs typeface="Lucida Grande"/>
        <a:sym typeface="Lucida Grande"/>
      </a:defRPr>
    </a:lvl5pPr>
    <a:lvl6pPr indent="1143000" defTabSz="584200" latinLnBrk="0">
      <a:defRPr sz="1400">
        <a:latin typeface="Lucida Grande"/>
        <a:ea typeface="Lucida Grande"/>
        <a:cs typeface="Lucida Grande"/>
        <a:sym typeface="Lucida Grande"/>
      </a:defRPr>
    </a:lvl6pPr>
    <a:lvl7pPr indent="1371600" defTabSz="584200" latinLnBrk="0">
      <a:defRPr sz="1400">
        <a:latin typeface="Lucida Grande"/>
        <a:ea typeface="Lucida Grande"/>
        <a:cs typeface="Lucida Grande"/>
        <a:sym typeface="Lucida Grande"/>
      </a:defRPr>
    </a:lvl7pPr>
    <a:lvl8pPr indent="1600200" defTabSz="584200" latinLnBrk="0">
      <a:defRPr sz="1400">
        <a:latin typeface="Lucida Grande"/>
        <a:ea typeface="Lucida Grande"/>
        <a:cs typeface="Lucida Grande"/>
        <a:sym typeface="Lucida Grande"/>
      </a:defRPr>
    </a:lvl8pPr>
    <a:lvl9pPr indent="1828800" defTabSz="584200" latinLnBrk="0">
      <a:defRPr sz="1400">
        <a:latin typeface="Lucida Grande"/>
        <a:ea typeface="Lucida Grande"/>
        <a:cs typeface="Lucida Grande"/>
        <a:sym typeface="Lucida Grand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2426202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0798EF-E6C9-5A20-1DB7-B51453169EF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06B4E7B-27B2-F938-35FF-F693E4EC304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70A30A9-BC34-4CF3-EEBA-9C6B94CDF06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D063714-9E62-58FA-66FE-D47D51012255}"/>
              </a:ext>
            </a:extLst>
          </p:cNvPr>
          <p:cNvSpPr>
            <a:spLocks noGrp="1"/>
          </p:cNvSpPr>
          <p:nvPr>
            <p:ph type="sldNum" sz="quarter" idx="10"/>
          </p:nvPr>
        </p:nvSpPr>
        <p:spPr/>
        <p:txBody>
          <a:bodyPr/>
          <a:lstStyle/>
          <a:p>
            <a:fld id="{F2538B2D-75A6-4E1F-A187-22A0130E2815}" type="slidenum">
              <a:rPr lang="en-US" altLang="en-US" smtClean="0"/>
              <a:pPr/>
              <a:t>30</a:t>
            </a:fld>
            <a:endParaRPr lang="en-US" altLang="en-US" dirty="0"/>
          </a:p>
        </p:txBody>
      </p:sp>
    </p:spTree>
    <p:extLst>
      <p:ext uri="{BB962C8B-B14F-4D97-AF65-F5344CB8AC3E}">
        <p14:creationId xmlns:p14="http://schemas.microsoft.com/office/powerpoint/2010/main" val="14436896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05FF5B-223C-760E-3D5D-B5C8BB1F980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E5A59B-6D38-92D0-8FD5-CA2F3756000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8AD94C0-B2BC-3D6F-7E92-34784222F7D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2576168-875B-8C1C-1526-34384F4D7DC5}"/>
              </a:ext>
            </a:extLst>
          </p:cNvPr>
          <p:cNvSpPr>
            <a:spLocks noGrp="1"/>
          </p:cNvSpPr>
          <p:nvPr>
            <p:ph type="sldNum" sz="quarter" idx="10"/>
          </p:nvPr>
        </p:nvSpPr>
        <p:spPr/>
        <p:txBody>
          <a:bodyPr/>
          <a:lstStyle/>
          <a:p>
            <a:fld id="{F2538B2D-75A6-4E1F-A187-22A0130E2815}" type="slidenum">
              <a:rPr lang="en-US" altLang="en-US" smtClean="0"/>
              <a:pPr/>
              <a:t>31</a:t>
            </a:fld>
            <a:endParaRPr lang="en-US" altLang="en-US" dirty="0"/>
          </a:p>
        </p:txBody>
      </p:sp>
    </p:spTree>
    <p:extLst>
      <p:ext uri="{BB962C8B-B14F-4D97-AF65-F5344CB8AC3E}">
        <p14:creationId xmlns:p14="http://schemas.microsoft.com/office/powerpoint/2010/main" val="3480992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C84D63-87B9-0C60-1EBA-5CB8F3B1F7D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2B27586-6426-3E0A-2D3C-13A96ECE333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C94D4CD-6D7C-A90F-77BC-8E7A17DFF6D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1436A21-30D5-4AB5-7532-9C424F58C0F0}"/>
              </a:ext>
            </a:extLst>
          </p:cNvPr>
          <p:cNvSpPr>
            <a:spLocks noGrp="1"/>
          </p:cNvSpPr>
          <p:nvPr>
            <p:ph type="sldNum" sz="quarter" idx="10"/>
          </p:nvPr>
        </p:nvSpPr>
        <p:spPr/>
        <p:txBody>
          <a:bodyPr/>
          <a:lstStyle/>
          <a:p>
            <a:fld id="{F2538B2D-75A6-4E1F-A187-22A0130E2815}" type="slidenum">
              <a:rPr lang="en-US" altLang="en-US" smtClean="0"/>
              <a:pPr/>
              <a:t>32</a:t>
            </a:fld>
            <a:endParaRPr lang="en-US" altLang="en-US" dirty="0"/>
          </a:p>
        </p:txBody>
      </p:sp>
    </p:spTree>
    <p:extLst>
      <p:ext uri="{BB962C8B-B14F-4D97-AF65-F5344CB8AC3E}">
        <p14:creationId xmlns:p14="http://schemas.microsoft.com/office/powerpoint/2010/main" val="29902967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538B2D-75A6-4E1F-A187-22A0130E2815}" type="slidenum">
              <a:rPr lang="en-US" altLang="en-US" smtClean="0"/>
              <a:pPr/>
              <a:t>33</a:t>
            </a:fld>
            <a:endParaRPr lang="en-US" altLang="en-US" dirty="0"/>
          </a:p>
        </p:txBody>
      </p:sp>
    </p:spTree>
    <p:extLst>
      <p:ext uri="{BB962C8B-B14F-4D97-AF65-F5344CB8AC3E}">
        <p14:creationId xmlns:p14="http://schemas.microsoft.com/office/powerpoint/2010/main" val="22929980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538B2D-75A6-4E1F-A187-22A0130E2815}" type="slidenum">
              <a:rPr lang="en-US" altLang="en-US" smtClean="0"/>
              <a:pPr/>
              <a:t>34</a:t>
            </a:fld>
            <a:endParaRPr lang="en-US" altLang="en-US" dirty="0"/>
          </a:p>
        </p:txBody>
      </p:sp>
    </p:spTree>
    <p:extLst>
      <p:ext uri="{BB962C8B-B14F-4D97-AF65-F5344CB8AC3E}">
        <p14:creationId xmlns:p14="http://schemas.microsoft.com/office/powerpoint/2010/main" val="5494982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538B2D-75A6-4E1F-A187-22A0130E2815}" type="slidenum">
              <a:rPr lang="en-US" altLang="en-US" smtClean="0"/>
              <a:pPr/>
              <a:t>35</a:t>
            </a:fld>
            <a:endParaRPr lang="en-US" altLang="en-US" dirty="0"/>
          </a:p>
        </p:txBody>
      </p:sp>
    </p:spTree>
    <p:extLst>
      <p:ext uri="{BB962C8B-B14F-4D97-AF65-F5344CB8AC3E}">
        <p14:creationId xmlns:p14="http://schemas.microsoft.com/office/powerpoint/2010/main" val="40852925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8271271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defTabSz="584200" rtl="0" latinLnBrk="0"/>
            <a:r>
              <a:rPr lang="en-US" dirty="0"/>
              <a:t>Administrivia: 2 minutes</a:t>
            </a:r>
          </a:p>
          <a:p>
            <a:pPr algn="l" defTabSz="584200" rtl="0" latinLnBrk="0"/>
            <a:r>
              <a:rPr lang="en-US" dirty="0"/>
              <a:t>SC Updates: 13 minutes</a:t>
            </a:r>
          </a:p>
          <a:p>
            <a:pPr algn="l" defTabSz="584200" rtl="0" latinLnBrk="0"/>
            <a:r>
              <a:rPr lang="en-US" dirty="0"/>
              <a:t>IPP WG Status: 10 minutes</a:t>
            </a:r>
          </a:p>
          <a:p>
            <a:pPr marL="0" marR="0" lvl="0" indent="0" algn="l" defTabSz="584200" rtl="0" eaLnBrk="1" fontAlgn="auto" latinLnBrk="0" hangingPunct="1">
              <a:lnSpc>
                <a:spcPct val="100000"/>
              </a:lnSpc>
              <a:spcBef>
                <a:spcPts val="0"/>
              </a:spcBef>
              <a:spcAft>
                <a:spcPts val="0"/>
              </a:spcAft>
              <a:buClrTx/>
              <a:buSzTx/>
              <a:buFontTx/>
              <a:buNone/>
              <a:tabLst/>
              <a:defRPr/>
            </a:pPr>
            <a:r>
              <a:rPr lang="en-US" dirty="0"/>
              <a:t>IDS WG Status: 10 minutes</a:t>
            </a:r>
          </a:p>
          <a:p>
            <a:pPr algn="l" defTabSz="584200" rtl="0" latinLnBrk="0"/>
            <a:r>
              <a:rPr lang="en-US" dirty="0"/>
              <a:t>Liaison Status: </a:t>
            </a:r>
          </a:p>
        </p:txBody>
      </p:sp>
    </p:spTree>
    <p:extLst>
      <p:ext uri="{BB962C8B-B14F-4D97-AF65-F5344CB8AC3E}">
        <p14:creationId xmlns:p14="http://schemas.microsoft.com/office/powerpoint/2010/main" val="39718808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1747919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69FCBD-FA45-ADA6-030D-273E8DCA5D5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8B9803F-0A4D-2740-354A-8EDE0FE0E59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9B78AAC-93DA-47DB-3F50-BF01883F38EF}"/>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087902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642033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041F24-F9DA-4879-D1C8-ABC2D9528EB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0C51332-F4F0-A372-4FFA-3290F4992F7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AA64142-8C28-29F8-19C3-4EC1A37CD738}"/>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2097894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538B2D-75A6-4E1F-A187-22A0130E2815}" type="slidenum">
              <a:rPr lang="en-US" altLang="en-US" smtClean="0"/>
              <a:pPr/>
              <a:t>27</a:t>
            </a:fld>
            <a:endParaRPr lang="en-US" altLang="en-US" dirty="0"/>
          </a:p>
        </p:txBody>
      </p:sp>
    </p:spTree>
    <p:extLst>
      <p:ext uri="{BB962C8B-B14F-4D97-AF65-F5344CB8AC3E}">
        <p14:creationId xmlns:p14="http://schemas.microsoft.com/office/powerpoint/2010/main" val="14381767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538B2D-75A6-4E1F-A187-22A0130E2815}" type="slidenum">
              <a:rPr lang="en-US" altLang="en-US" smtClean="0"/>
              <a:pPr/>
              <a:t>28</a:t>
            </a:fld>
            <a:endParaRPr lang="en-US" altLang="en-US" dirty="0"/>
          </a:p>
        </p:txBody>
      </p:sp>
    </p:spTree>
    <p:extLst>
      <p:ext uri="{BB962C8B-B14F-4D97-AF65-F5344CB8AC3E}">
        <p14:creationId xmlns:p14="http://schemas.microsoft.com/office/powerpoint/2010/main" val="23203154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8C9E72-9561-5408-63ED-18125851256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CACF86E-F77C-66A0-13BC-AE0DA5B4E29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6009DE1-6D5E-A83C-68B9-4A4BB9CECA9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E12ADF1-C496-540A-43AE-E7AA7F697360}"/>
              </a:ext>
            </a:extLst>
          </p:cNvPr>
          <p:cNvSpPr>
            <a:spLocks noGrp="1"/>
          </p:cNvSpPr>
          <p:nvPr>
            <p:ph type="sldNum" sz="quarter" idx="10"/>
          </p:nvPr>
        </p:nvSpPr>
        <p:spPr/>
        <p:txBody>
          <a:bodyPr/>
          <a:lstStyle/>
          <a:p>
            <a:fld id="{F2538B2D-75A6-4E1F-A187-22A0130E2815}" type="slidenum">
              <a:rPr lang="en-US" altLang="en-US" smtClean="0"/>
              <a:pPr/>
              <a:t>29</a:t>
            </a:fld>
            <a:endParaRPr lang="en-US" altLang="en-US" dirty="0"/>
          </a:p>
        </p:txBody>
      </p:sp>
    </p:spTree>
    <p:extLst>
      <p:ext uri="{BB962C8B-B14F-4D97-AF65-F5344CB8AC3E}">
        <p14:creationId xmlns:p14="http://schemas.microsoft.com/office/powerpoint/2010/main" val="155488275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Title">
    <p:spTree>
      <p:nvGrpSpPr>
        <p:cNvPr id="1" name=""/>
        <p:cNvGrpSpPr/>
        <p:nvPr/>
      </p:nvGrpSpPr>
      <p:grpSpPr>
        <a:xfrm>
          <a:off x="0" y="0"/>
          <a:ext cx="0" cy="0"/>
          <a:chOff x="0" y="0"/>
          <a:chExt cx="0" cy="0"/>
        </a:xfrm>
      </p:grpSpPr>
      <p:sp>
        <p:nvSpPr>
          <p:cNvPr id="17" name="Shape 17"/>
          <p:cNvSpPr/>
          <p:nvPr/>
        </p:nvSpPr>
        <p:spPr>
          <a:xfrm>
            <a:off x="465667" y="2137835"/>
            <a:ext cx="5569153" cy="512897"/>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spAutoFit/>
          </a:bodyPr>
          <a:lstStyle>
            <a:lvl1pPr>
              <a:defRPr sz="3600" b="1">
                <a:solidFill>
                  <a:srgbClr val="5D70B7"/>
                </a:solidFill>
                <a:uFill>
                  <a:solidFill>
                    <a:srgbClr val="5D70B7"/>
                  </a:solidFill>
                </a:uFill>
              </a:defRPr>
            </a:lvl1pPr>
          </a:lstStyle>
          <a:p>
            <a:r>
              <a:rPr sz="3333"/>
              <a:t>The Printer Working Group</a:t>
            </a:r>
          </a:p>
        </p:txBody>
      </p:sp>
      <p:sp>
        <p:nvSpPr>
          <p:cNvPr id="21" name="Shape 21"/>
          <p:cNvSpPr>
            <a:spLocks noGrp="1"/>
          </p:cNvSpPr>
          <p:nvPr>
            <p:ph type="title"/>
          </p:nvPr>
        </p:nvSpPr>
        <p:spPr>
          <a:xfrm>
            <a:off x="508000" y="2656418"/>
            <a:ext cx="9144000" cy="1058333"/>
          </a:xfrm>
          <a:prstGeom prst="rect">
            <a:avLst/>
          </a:prstGeom>
        </p:spPr>
        <p:txBody>
          <a:bodyPr/>
          <a:lstStyle>
            <a:lvl1pPr>
              <a:defRPr>
                <a:solidFill>
                  <a:srgbClr val="000000"/>
                </a:solidFill>
                <a:uFill>
                  <a:solidFill>
                    <a:srgbClr val="000000"/>
                  </a:solidFill>
                </a:uFill>
              </a:defRPr>
            </a:lvl1pPr>
          </a:lstStyle>
          <a:p>
            <a:r>
              <a:rPr lang="en-US"/>
              <a:t>Click to edit Master title style</a:t>
            </a:r>
            <a:endParaRPr dirty="0"/>
          </a:p>
        </p:txBody>
      </p:sp>
      <p:sp>
        <p:nvSpPr>
          <p:cNvPr id="22" name="Shape 22"/>
          <p:cNvSpPr>
            <a:spLocks noGrp="1"/>
          </p:cNvSpPr>
          <p:nvPr>
            <p:ph type="body" sz="half" idx="1"/>
          </p:nvPr>
        </p:nvSpPr>
        <p:spPr>
          <a:xfrm>
            <a:off x="508000" y="3704168"/>
            <a:ext cx="9144000" cy="1693333"/>
          </a:xfrm>
          <a:prstGeom prst="rect">
            <a:avLst/>
          </a:prstGeom>
        </p:spPr>
        <p:txBody>
          <a:bodyPr/>
          <a:lstStyle>
            <a:lvl1pPr marL="0" indent="0">
              <a:buSzTx/>
              <a:buNone/>
              <a:defRPr sz="2222"/>
            </a:lvl1pPr>
            <a:lvl2pPr marL="0" indent="0">
              <a:buSzTx/>
              <a:buNone/>
              <a:defRPr sz="2222"/>
            </a:lvl2pPr>
            <a:lvl3pPr marL="0" indent="0">
              <a:buSzTx/>
              <a:buNone/>
              <a:defRPr sz="2222"/>
            </a:lvl3pPr>
            <a:lvl4pPr marL="0" indent="0">
              <a:buSzTx/>
              <a:buNone/>
              <a:defRPr sz="2222"/>
            </a:lvl4pPr>
            <a:lvl5pPr marL="0" indent="0">
              <a:buSzTx/>
              <a:buNone/>
              <a:defRPr sz="2222"/>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grpSp>
        <p:nvGrpSpPr>
          <p:cNvPr id="8" name="Group 7">
            <a:extLst>
              <a:ext uri="{FF2B5EF4-FFF2-40B4-BE49-F238E27FC236}">
                <a16:creationId xmlns:a16="http://schemas.microsoft.com/office/drawing/2014/main" id="{6D980CBF-79B9-B3A3-FB47-870C56C31910}"/>
              </a:ext>
            </a:extLst>
          </p:cNvPr>
          <p:cNvGrpSpPr/>
          <p:nvPr userDrawn="1"/>
        </p:nvGrpSpPr>
        <p:grpSpPr>
          <a:xfrm>
            <a:off x="465667" y="294988"/>
            <a:ext cx="1840494" cy="1837161"/>
            <a:chOff x="457200" y="368545"/>
            <a:chExt cx="1840494" cy="1837161"/>
          </a:xfrm>
        </p:grpSpPr>
        <p:pic>
          <p:nvPicPr>
            <p:cNvPr id="9" name="pwg-transparency.png">
              <a:extLst>
                <a:ext uri="{FF2B5EF4-FFF2-40B4-BE49-F238E27FC236}">
                  <a16:creationId xmlns:a16="http://schemas.microsoft.com/office/drawing/2014/main" id="{029DA0FF-97E6-2A1A-750F-D4E4B7A93CD8}"/>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457200" y="368545"/>
              <a:ext cx="1586365" cy="1723850"/>
            </a:xfrm>
            <a:prstGeom prst="rect">
              <a:avLst/>
            </a:prstGeom>
          </p:spPr>
        </p:pic>
        <p:sp>
          <p:nvSpPr>
            <p:cNvPr id="10" name="Shape 20">
              <a:extLst>
                <a:ext uri="{FF2B5EF4-FFF2-40B4-BE49-F238E27FC236}">
                  <a16:creationId xmlns:a16="http://schemas.microsoft.com/office/drawing/2014/main" id="{6BBBDCAA-D9BC-3B08-090D-6DB6CA32669B}"/>
                </a:ext>
              </a:extLst>
            </p:cNvPr>
            <p:cNvSpPr/>
            <p:nvPr/>
          </p:nvSpPr>
          <p:spPr>
            <a:xfrm>
              <a:off x="2043565" y="1979084"/>
              <a:ext cx="254129" cy="226622"/>
            </a:xfrm>
            <a:prstGeom prst="rect">
              <a:avLst/>
            </a:prstGeom>
            <a:ln w="12700">
              <a:miter lim="400000"/>
            </a:ln>
            <a:extLst>
              <a:ext uri="{C572A759-6A51-4108-AA02-DFA0A04FC94B}">
                <ma14:wrappingTextBoxFlag xmlns:ma14="http://schemas.microsoft.com/office/mac/drawingml/2011/main" xmlns="" val="1"/>
              </a:ext>
            </a:extLst>
          </p:spPr>
          <p:txBody>
            <a:bodyPr wrap="none" lIns="42333" tIns="42333" rIns="42333" bIns="42333">
              <a:spAutoFit/>
            </a:bodyPr>
            <a:lstStyle>
              <a:lvl1pPr>
                <a:defRPr sz="1100"/>
              </a:lvl1pPr>
            </a:lstStyle>
            <a:p>
              <a:r>
                <a:rPr sz="917" dirty="0"/>
                <a:t>®</a:t>
              </a:r>
            </a:p>
          </p:txBody>
        </p:sp>
      </p:gr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Bullet Slide">
    <p:spTree>
      <p:nvGrpSpPr>
        <p:cNvPr id="1" name=""/>
        <p:cNvGrpSpPr/>
        <p:nvPr/>
      </p:nvGrpSpPr>
      <p:grpSpPr>
        <a:xfrm>
          <a:off x="0" y="0"/>
          <a:ext cx="0" cy="0"/>
          <a:chOff x="0" y="0"/>
          <a:chExt cx="0" cy="0"/>
        </a:xfrm>
      </p:grpSpPr>
      <p:sp>
        <p:nvSpPr>
          <p:cNvPr id="30" name="Shape 30"/>
          <p:cNvSpPr>
            <a:spLocks noGrp="1"/>
          </p:cNvSpPr>
          <p:nvPr>
            <p:ph type="title"/>
          </p:nvPr>
        </p:nvSpPr>
        <p:spPr>
          <a:prstGeom prst="rect">
            <a:avLst/>
          </a:prstGeom>
        </p:spPr>
        <p:txBody>
          <a:bodyPr/>
          <a:lstStyle/>
          <a:p>
            <a:r>
              <a:rPr lang="en-US"/>
              <a:t>Click to edit Master title style</a:t>
            </a:r>
            <a:endParaRPr/>
          </a:p>
        </p:txBody>
      </p:sp>
      <p:sp>
        <p:nvSpPr>
          <p:cNvPr id="31" name="Shape 31"/>
          <p:cNvSpPr>
            <a:spLocks noGrp="1"/>
          </p:cNvSpPr>
          <p:nvPr>
            <p:ph type="body" idx="1" hasCustomPrompt="1"/>
          </p:nvPr>
        </p:nvSpPr>
        <p:spPr>
          <a:prstGeom prst="rect">
            <a:avLst/>
          </a:prstGeom>
        </p:spPr>
        <p:txBody>
          <a:bodyPr>
            <a:normAutofit/>
          </a:bodyPr>
          <a:lstStyle>
            <a:lvl1pPr>
              <a:defRPr sz="2222"/>
            </a:lvl1pPr>
            <a:lvl3pPr>
              <a:defRPr sz="1778"/>
            </a:lvl3pPr>
            <a:lvl5pPr>
              <a:defRPr sz="1333"/>
            </a:lvl5pPr>
          </a:lstStyle>
          <a:p>
            <a:r>
              <a:rPr lang="en-US" dirty="0"/>
              <a:t>Body Level One</a:t>
            </a:r>
          </a:p>
          <a:p>
            <a:pPr lvl="1"/>
            <a:r>
              <a:rPr lang="en-US" dirty="0"/>
              <a:t>Body Level Two</a:t>
            </a:r>
          </a:p>
          <a:p>
            <a:pPr lvl="2"/>
            <a:r>
              <a:rPr lang="en-US" dirty="0"/>
              <a:t>Body Level Three</a:t>
            </a:r>
          </a:p>
          <a:p>
            <a:pPr lvl="3"/>
            <a:r>
              <a:rPr lang="en-US" dirty="0"/>
              <a:t>Body Level Four</a:t>
            </a:r>
          </a:p>
          <a:p>
            <a:pPr lvl="4"/>
            <a:r>
              <a:rPr lang="en-US" dirty="0"/>
              <a:t>Body Level Five</a:t>
            </a:r>
          </a:p>
        </p:txBody>
      </p:sp>
      <p:sp>
        <p:nvSpPr>
          <p:cNvPr id="5" name="Shape 307">
            <a:extLst>
              <a:ext uri="{FF2B5EF4-FFF2-40B4-BE49-F238E27FC236}">
                <a16:creationId xmlns:a16="http://schemas.microsoft.com/office/drawing/2014/main" id="{8BA6A6C4-804A-5E49-836A-CE31D6452905}"/>
              </a:ext>
            </a:extLst>
          </p:cNvPr>
          <p:cNvSpPr>
            <a:spLocks noGrp="1"/>
          </p:cNvSpPr>
          <p:nvPr>
            <p:ph type="sldNum" sz="quarter" idx="4"/>
          </p:nvPr>
        </p:nvSpPr>
        <p:spPr>
          <a:xfrm>
            <a:off x="9517946" y="5524500"/>
            <a:ext cx="642054" cy="190500"/>
          </a:xfrm>
          <a:prstGeom prst="rect">
            <a:avLst/>
          </a:prstGeom>
          <a:extLst>
            <a:ext uri="{C572A759-6A51-4108-AA02-DFA0A04FC94B}">
              <ma14:wrappingTextBoxFlag xmlns="" xmlns:ma14="http://schemas.microsoft.com/office/mac/drawingml/2011/main" val="1"/>
            </a:ext>
          </a:extLst>
        </p:spPr>
        <p:txBody>
          <a:bodyPr/>
          <a:lstStyle>
            <a:lvl1pPr algn="ctr">
              <a:defRPr sz="833">
                <a:solidFill>
                  <a:schemeClr val="bg1"/>
                </a:solidFill>
              </a:defRPr>
            </a:lvl1pPr>
          </a:lstStyle>
          <a:p>
            <a:fld id="{86CB4B4D-7CA3-9044-876B-883B54F8677D}" type="slidenum">
              <a:rPr lang="en-US" smtClean="0"/>
              <a:pPr/>
              <a:t>‹#›</a:t>
            </a:fld>
            <a:endParaRPr lang="en-US" dirty="0"/>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Box 1"/>
          <p:cNvSpPr txBox="1">
            <a:spLocks noGrp="1" noChangeArrowheads="1"/>
          </p:cNvSpPr>
          <p:nvPr>
            <p:ph type="sldNum" sz="quarter" idx="10"/>
          </p:nvPr>
        </p:nvSpPr>
        <p:spPr>
          <a:ln/>
        </p:spPr>
        <p:txBody>
          <a:bodyPr/>
          <a:lstStyle>
            <a:lvl1pPr>
              <a:defRPr/>
            </a:lvl1pPr>
          </a:lstStyle>
          <a:p>
            <a:pPr>
              <a:defRPr/>
            </a:pPr>
            <a:fld id="{36257B1C-D03C-4A2C-BA52-43BF8010146E}" type="slidenum">
              <a:rPr lang="en-US" altLang="en-US"/>
              <a:pPr>
                <a:defRPr/>
              </a:pPr>
              <a:t>‹#›</a:t>
            </a:fld>
            <a:endParaRPr lang="en-US" altLang="en-US" dirty="0"/>
          </a:p>
        </p:txBody>
      </p:sp>
    </p:spTree>
    <p:extLst>
      <p:ext uri="{BB962C8B-B14F-4D97-AF65-F5344CB8AC3E}">
        <p14:creationId xmlns:p14="http://schemas.microsoft.com/office/powerpoint/2010/main" val="3171155589"/>
      </p:ext>
    </p:extLst>
  </p:cSld>
  <p:clrMapOvr>
    <a:masterClrMapping/>
  </p:clrMapOvr>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 name="Shape 300">
            <a:extLst>
              <a:ext uri="{FF2B5EF4-FFF2-40B4-BE49-F238E27FC236}">
                <a16:creationId xmlns:a16="http://schemas.microsoft.com/office/drawing/2014/main" id="{B67249C2-F919-FB43-A3E8-432384B3F9C2}"/>
              </a:ext>
            </a:extLst>
          </p:cNvPr>
          <p:cNvSpPr/>
          <p:nvPr userDrawn="1"/>
        </p:nvSpPr>
        <p:spPr>
          <a:xfrm>
            <a:off x="0" y="5524500"/>
            <a:ext cx="10160000" cy="190500"/>
          </a:xfrm>
          <a:prstGeom prst="rect">
            <a:avLst/>
          </a:prstGeom>
          <a:solidFill>
            <a:srgbClr val="5D6FB7"/>
          </a:solidFill>
          <a:ln>
            <a:miter lim="400000"/>
          </a:ln>
        </p:spPr>
        <p:txBody>
          <a:bodyPr lIns="47037" tIns="47037" rIns="47037" bIns="47037" anchor="ctr"/>
          <a:lstStyle/>
          <a:p>
            <a:endParaRPr sz="1481"/>
          </a:p>
        </p:txBody>
      </p:sp>
      <p:sp>
        <p:nvSpPr>
          <p:cNvPr id="2" name="Shape 2"/>
          <p:cNvSpPr/>
          <p:nvPr/>
        </p:nvSpPr>
        <p:spPr>
          <a:xfrm>
            <a:off x="0" y="0"/>
            <a:ext cx="10160000" cy="952500"/>
          </a:xfrm>
          <a:prstGeom prst="rect">
            <a:avLst/>
          </a:prstGeom>
          <a:solidFill>
            <a:srgbClr val="5D6FB7"/>
          </a:solidFill>
        </p:spPr>
        <p:txBody>
          <a:bodyPr lIns="47037" tIns="47037" rIns="47037" bIns="47037" anchor="ctr"/>
          <a:lstStyle/>
          <a:p>
            <a:endParaRPr sz="1481"/>
          </a:p>
        </p:txBody>
      </p:sp>
      <p:sp>
        <p:nvSpPr>
          <p:cNvPr id="8" name="Shape 8"/>
          <p:cNvSpPr>
            <a:spLocks noGrp="1"/>
          </p:cNvSpPr>
          <p:nvPr>
            <p:ph type="body" idx="1"/>
          </p:nvPr>
        </p:nvSpPr>
        <p:spPr>
          <a:xfrm>
            <a:off x="508000" y="1143001"/>
            <a:ext cx="9144000" cy="4275667"/>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ormAutofit/>
          </a:bodyPr>
          <a:lstStyle>
            <a:lvl2pPr marL="783590" indent="-285750">
              <a:spcBef>
                <a:spcPts val="400"/>
              </a:spcBef>
              <a:defRPr sz="1800"/>
            </a:lvl2pPr>
            <a:lvl3pPr marL="1183639" indent="-228600">
              <a:defRPr sz="1800"/>
            </a:lvl3pPr>
            <a:lvl4pPr marL="1640839" indent="-228600">
              <a:spcBef>
                <a:spcPts val="300"/>
              </a:spcBef>
              <a:defRPr sz="1400"/>
            </a:lvl4pPr>
            <a:lvl5pPr marL="2098039" indent="-228600">
              <a:spcBef>
                <a:spcPts val="300"/>
              </a:spcBef>
              <a:defRPr sz="1400"/>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7" name="Shape 7"/>
          <p:cNvSpPr>
            <a:spLocks noGrp="1"/>
          </p:cNvSpPr>
          <p:nvPr>
            <p:ph type="title"/>
          </p:nvPr>
        </p:nvSpPr>
        <p:spPr>
          <a:xfrm>
            <a:off x="508000" y="38364"/>
            <a:ext cx="8410222" cy="846668"/>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b"/>
          <a:lstStyle/>
          <a:p>
            <a:r>
              <a:t>Title Text</a:t>
            </a:r>
          </a:p>
        </p:txBody>
      </p:sp>
      <p:sp>
        <p:nvSpPr>
          <p:cNvPr id="14" name="Shape 303">
            <a:extLst>
              <a:ext uri="{FF2B5EF4-FFF2-40B4-BE49-F238E27FC236}">
                <a16:creationId xmlns:a16="http://schemas.microsoft.com/office/drawing/2014/main" id="{D6751747-1FDD-7544-A3EA-07F79A4C8066}"/>
              </a:ext>
            </a:extLst>
          </p:cNvPr>
          <p:cNvSpPr/>
          <p:nvPr userDrawn="1"/>
        </p:nvSpPr>
        <p:spPr>
          <a:xfrm>
            <a:off x="141111" y="5544381"/>
            <a:ext cx="9496778" cy="142475"/>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lvl1pPr>
              <a:buClr>
                <a:srgbClr val="000000"/>
              </a:buClr>
              <a:buFont typeface="Arial"/>
              <a:defRPr sz="1000">
                <a:solidFill>
                  <a:srgbClr val="FFFFFF"/>
                </a:solidFill>
                <a:uFill>
                  <a:solidFill>
                    <a:srgbClr val="FFFFFF"/>
                  </a:solidFill>
                </a:uFill>
              </a:defRPr>
            </a:lvl1pPr>
          </a:lstStyle>
          <a:p>
            <a:r>
              <a:rPr sz="926" dirty="0"/>
              <a:t>Copyright © </a:t>
            </a:r>
            <a:r>
              <a:rPr lang="en-US" sz="926" dirty="0"/>
              <a:t>2025 The Printer Working Group</a:t>
            </a:r>
            <a:r>
              <a:rPr sz="926" dirty="0"/>
              <a:t>. All rights reserved. The IPP Everywhere and PWG logos are registered trademarks of the IEEE-ISTO.</a:t>
            </a:r>
          </a:p>
        </p:txBody>
      </p:sp>
      <p:grpSp>
        <p:nvGrpSpPr>
          <p:cNvPr id="4" name="Group 3">
            <a:extLst>
              <a:ext uri="{FF2B5EF4-FFF2-40B4-BE49-F238E27FC236}">
                <a16:creationId xmlns:a16="http://schemas.microsoft.com/office/drawing/2014/main" id="{9E1A0CF4-CF6B-CDAD-7C78-51B39D2AF287}"/>
              </a:ext>
            </a:extLst>
          </p:cNvPr>
          <p:cNvGrpSpPr/>
          <p:nvPr userDrawn="1"/>
        </p:nvGrpSpPr>
        <p:grpSpPr>
          <a:xfrm>
            <a:off x="9155479" y="105833"/>
            <a:ext cx="767263" cy="740833"/>
            <a:chOff x="8237460" y="105833"/>
            <a:chExt cx="767263" cy="740833"/>
          </a:xfrm>
        </p:grpSpPr>
        <p:pic>
          <p:nvPicPr>
            <p:cNvPr id="5" name="pwg-4dark-bkgrnd-transparency.png">
              <a:extLst>
                <a:ext uri="{FF2B5EF4-FFF2-40B4-BE49-F238E27FC236}">
                  <a16:creationId xmlns:a16="http://schemas.microsoft.com/office/drawing/2014/main" id="{A43B0F66-6107-6188-629F-7E6CFBF11D3A}"/>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8237460" y="105833"/>
              <a:ext cx="709083" cy="740833"/>
            </a:xfrm>
            <a:prstGeom prst="rect">
              <a:avLst/>
            </a:prstGeom>
          </p:spPr>
        </p:pic>
        <p:sp>
          <p:nvSpPr>
            <p:cNvPr id="9" name="Shape 6">
              <a:extLst>
                <a:ext uri="{FF2B5EF4-FFF2-40B4-BE49-F238E27FC236}">
                  <a16:creationId xmlns:a16="http://schemas.microsoft.com/office/drawing/2014/main" id="{4DDDDEC7-51B7-DA0D-B669-E02DD1D9D25C}"/>
                </a:ext>
              </a:extLst>
            </p:cNvPr>
            <p:cNvSpPr/>
            <p:nvPr/>
          </p:nvSpPr>
          <p:spPr>
            <a:xfrm>
              <a:off x="8756044" y="675419"/>
              <a:ext cx="248679" cy="162437"/>
            </a:xfrm>
            <a:prstGeom prst="rect">
              <a:avLst/>
            </a:prstGeom>
            <a:ln w="12700">
              <a:miter lim="400000"/>
            </a:ln>
            <a:extLst>
              <a:ext uri="{C572A759-6A51-4108-AA02-DFA0A04FC94B}">
                <ma14:wrappingTextBoxFlag xmlns:ma14="http://schemas.microsoft.com/office/mac/drawingml/2011/main" xmlns="" val="1"/>
              </a:ext>
            </a:extLst>
          </p:spPr>
          <p:txBody>
            <a:bodyPr wrap="none" lIns="42333" tIns="42333" rIns="42333" bIns="42333">
              <a:spAutoFit/>
            </a:bodyPr>
            <a:lstStyle>
              <a:lvl1pPr marL="57799" marR="57799" defTabSz="1295400">
                <a:defRPr sz="600"/>
              </a:lvl1pPr>
            </a:lstStyle>
            <a:p>
              <a:r>
                <a:rPr sz="500"/>
                <a:t>®</a:t>
              </a:r>
            </a:p>
          </p:txBody>
        </p:sp>
      </p:gr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ransition spd="med"/>
  <p:hf sldNum="0" hdr="0" ftr="0" dt="0"/>
  <p:txStyles>
    <p:titleStyle>
      <a:lvl1pPr marL="37627" marR="37627" indent="0" algn="l" defTabSz="846625" eaLnBrk="1" latinLnBrk="0" hangingPunct="1">
        <a:lnSpc>
          <a:spcPct val="100000"/>
        </a:lnSpc>
        <a:spcBef>
          <a:spcPts val="0"/>
        </a:spcBef>
        <a:spcAft>
          <a:spcPts val="0"/>
        </a:spcAft>
        <a:buClrTx/>
        <a:buSzTx/>
        <a:buFontTx/>
        <a:buNone/>
        <a:tabLst/>
        <a:defRPr sz="2778" b="0" i="0" u="none" strike="noStrike" cap="none" spc="0" baseline="0">
          <a:ln>
            <a:noFill/>
          </a:ln>
          <a:solidFill>
            <a:srgbClr val="FFFFFF"/>
          </a:solidFill>
          <a:uFill>
            <a:solidFill>
              <a:srgbClr val="FFFFFF"/>
            </a:solidFill>
          </a:uFill>
          <a:latin typeface="+mn-lt"/>
          <a:ea typeface="+mn-ea"/>
          <a:cs typeface="+mn-cs"/>
          <a:sym typeface="Verdana"/>
        </a:defRPr>
      </a:lvl1pPr>
      <a:lvl2pPr marL="37627" marR="37627" indent="211656" algn="l" defTabSz="846625" eaLnBrk="1" latinLnBrk="0" hangingPunct="1">
        <a:lnSpc>
          <a:spcPct val="100000"/>
        </a:lnSpc>
        <a:spcBef>
          <a:spcPts val="0"/>
        </a:spcBef>
        <a:spcAft>
          <a:spcPts val="0"/>
        </a:spcAft>
        <a:buClrTx/>
        <a:buSzTx/>
        <a:buFontTx/>
        <a:buNone/>
        <a:tabLst/>
        <a:defRPr sz="2778" b="0" i="0" u="none" strike="noStrike" cap="none" spc="0" baseline="0">
          <a:ln>
            <a:noFill/>
          </a:ln>
          <a:solidFill>
            <a:srgbClr val="FFFFFF"/>
          </a:solidFill>
          <a:uFill>
            <a:solidFill>
              <a:srgbClr val="FFFFFF"/>
            </a:solidFill>
          </a:uFill>
          <a:latin typeface="+mn-lt"/>
          <a:ea typeface="+mn-ea"/>
          <a:cs typeface="+mn-cs"/>
          <a:sym typeface="Verdana"/>
        </a:defRPr>
      </a:lvl2pPr>
      <a:lvl3pPr marL="37627" marR="37627" indent="423312" algn="l" defTabSz="846625" eaLnBrk="1" latinLnBrk="0" hangingPunct="1">
        <a:lnSpc>
          <a:spcPct val="100000"/>
        </a:lnSpc>
        <a:spcBef>
          <a:spcPts val="0"/>
        </a:spcBef>
        <a:spcAft>
          <a:spcPts val="0"/>
        </a:spcAft>
        <a:buClrTx/>
        <a:buSzTx/>
        <a:buFontTx/>
        <a:buNone/>
        <a:tabLst/>
        <a:defRPr sz="2778" b="0" i="0" u="none" strike="noStrike" cap="none" spc="0" baseline="0">
          <a:ln>
            <a:noFill/>
          </a:ln>
          <a:solidFill>
            <a:srgbClr val="FFFFFF"/>
          </a:solidFill>
          <a:uFill>
            <a:solidFill>
              <a:srgbClr val="FFFFFF"/>
            </a:solidFill>
          </a:uFill>
          <a:latin typeface="+mn-lt"/>
          <a:ea typeface="+mn-ea"/>
          <a:cs typeface="+mn-cs"/>
          <a:sym typeface="Verdana"/>
        </a:defRPr>
      </a:lvl3pPr>
      <a:lvl4pPr marL="37627" marR="37627" indent="634968" algn="l" defTabSz="846625" eaLnBrk="1" latinLnBrk="0" hangingPunct="1">
        <a:lnSpc>
          <a:spcPct val="100000"/>
        </a:lnSpc>
        <a:spcBef>
          <a:spcPts val="0"/>
        </a:spcBef>
        <a:spcAft>
          <a:spcPts val="0"/>
        </a:spcAft>
        <a:buClrTx/>
        <a:buSzTx/>
        <a:buFontTx/>
        <a:buNone/>
        <a:tabLst/>
        <a:defRPr sz="2778" b="0" i="0" u="none" strike="noStrike" cap="none" spc="0" baseline="0">
          <a:ln>
            <a:noFill/>
          </a:ln>
          <a:solidFill>
            <a:srgbClr val="FFFFFF"/>
          </a:solidFill>
          <a:uFill>
            <a:solidFill>
              <a:srgbClr val="FFFFFF"/>
            </a:solidFill>
          </a:uFill>
          <a:latin typeface="+mn-lt"/>
          <a:ea typeface="+mn-ea"/>
          <a:cs typeface="+mn-cs"/>
          <a:sym typeface="Verdana"/>
        </a:defRPr>
      </a:lvl4pPr>
      <a:lvl5pPr marL="37627" marR="37627" indent="846625" algn="l" defTabSz="846625" eaLnBrk="1" latinLnBrk="0" hangingPunct="1">
        <a:lnSpc>
          <a:spcPct val="100000"/>
        </a:lnSpc>
        <a:spcBef>
          <a:spcPts val="0"/>
        </a:spcBef>
        <a:spcAft>
          <a:spcPts val="0"/>
        </a:spcAft>
        <a:buClrTx/>
        <a:buSzTx/>
        <a:buFontTx/>
        <a:buNone/>
        <a:tabLst/>
        <a:defRPr sz="2778" b="0" i="0" u="none" strike="noStrike" cap="none" spc="0" baseline="0">
          <a:ln>
            <a:noFill/>
          </a:ln>
          <a:solidFill>
            <a:srgbClr val="FFFFFF"/>
          </a:solidFill>
          <a:uFill>
            <a:solidFill>
              <a:srgbClr val="FFFFFF"/>
            </a:solidFill>
          </a:uFill>
          <a:latin typeface="+mn-lt"/>
          <a:ea typeface="+mn-ea"/>
          <a:cs typeface="+mn-cs"/>
          <a:sym typeface="Verdana"/>
        </a:defRPr>
      </a:lvl5pPr>
      <a:lvl6pPr marL="37627" marR="37627" indent="1058281" algn="l" defTabSz="846625" eaLnBrk="1" latinLnBrk="0" hangingPunct="1">
        <a:lnSpc>
          <a:spcPct val="100000"/>
        </a:lnSpc>
        <a:spcBef>
          <a:spcPts val="0"/>
        </a:spcBef>
        <a:spcAft>
          <a:spcPts val="0"/>
        </a:spcAft>
        <a:buClrTx/>
        <a:buSzTx/>
        <a:buFontTx/>
        <a:buNone/>
        <a:tabLst/>
        <a:defRPr sz="2778" b="0" i="0" u="none" strike="noStrike" cap="none" spc="0" baseline="0">
          <a:ln>
            <a:noFill/>
          </a:ln>
          <a:solidFill>
            <a:srgbClr val="FFFFFF"/>
          </a:solidFill>
          <a:uFill>
            <a:solidFill>
              <a:srgbClr val="FFFFFF"/>
            </a:solidFill>
          </a:uFill>
          <a:latin typeface="+mn-lt"/>
          <a:ea typeface="+mn-ea"/>
          <a:cs typeface="+mn-cs"/>
          <a:sym typeface="Verdana"/>
        </a:defRPr>
      </a:lvl6pPr>
      <a:lvl7pPr marL="37627" marR="37627" indent="1269936" algn="l" defTabSz="846625" eaLnBrk="1" latinLnBrk="0" hangingPunct="1">
        <a:lnSpc>
          <a:spcPct val="100000"/>
        </a:lnSpc>
        <a:spcBef>
          <a:spcPts val="0"/>
        </a:spcBef>
        <a:spcAft>
          <a:spcPts val="0"/>
        </a:spcAft>
        <a:buClrTx/>
        <a:buSzTx/>
        <a:buFontTx/>
        <a:buNone/>
        <a:tabLst/>
        <a:defRPr sz="2778" b="0" i="0" u="none" strike="noStrike" cap="none" spc="0" baseline="0">
          <a:ln>
            <a:noFill/>
          </a:ln>
          <a:solidFill>
            <a:srgbClr val="FFFFFF"/>
          </a:solidFill>
          <a:uFill>
            <a:solidFill>
              <a:srgbClr val="FFFFFF"/>
            </a:solidFill>
          </a:uFill>
          <a:latin typeface="+mn-lt"/>
          <a:ea typeface="+mn-ea"/>
          <a:cs typeface="+mn-cs"/>
          <a:sym typeface="Verdana"/>
        </a:defRPr>
      </a:lvl7pPr>
      <a:lvl8pPr marL="37627" marR="37627" indent="1481593" algn="l" defTabSz="846625" eaLnBrk="1" latinLnBrk="0" hangingPunct="1">
        <a:lnSpc>
          <a:spcPct val="100000"/>
        </a:lnSpc>
        <a:spcBef>
          <a:spcPts val="0"/>
        </a:spcBef>
        <a:spcAft>
          <a:spcPts val="0"/>
        </a:spcAft>
        <a:buClrTx/>
        <a:buSzTx/>
        <a:buFontTx/>
        <a:buNone/>
        <a:tabLst/>
        <a:defRPr sz="2778" b="0" i="0" u="none" strike="noStrike" cap="none" spc="0" baseline="0">
          <a:ln>
            <a:noFill/>
          </a:ln>
          <a:solidFill>
            <a:srgbClr val="FFFFFF"/>
          </a:solidFill>
          <a:uFill>
            <a:solidFill>
              <a:srgbClr val="FFFFFF"/>
            </a:solidFill>
          </a:uFill>
          <a:latin typeface="+mn-lt"/>
          <a:ea typeface="+mn-ea"/>
          <a:cs typeface="+mn-cs"/>
          <a:sym typeface="Verdana"/>
        </a:defRPr>
      </a:lvl8pPr>
      <a:lvl9pPr marL="37627" marR="37627" indent="1693249" algn="l" defTabSz="846625" eaLnBrk="1" latinLnBrk="0" hangingPunct="1">
        <a:lnSpc>
          <a:spcPct val="100000"/>
        </a:lnSpc>
        <a:spcBef>
          <a:spcPts val="0"/>
        </a:spcBef>
        <a:spcAft>
          <a:spcPts val="0"/>
        </a:spcAft>
        <a:buClrTx/>
        <a:buSzTx/>
        <a:buFontTx/>
        <a:buNone/>
        <a:tabLst/>
        <a:defRPr sz="2778" b="0" i="0" u="none" strike="noStrike" cap="none" spc="0" baseline="0">
          <a:ln>
            <a:noFill/>
          </a:ln>
          <a:solidFill>
            <a:srgbClr val="FFFFFF"/>
          </a:solidFill>
          <a:uFill>
            <a:solidFill>
              <a:srgbClr val="FFFFFF"/>
            </a:solidFill>
          </a:uFill>
          <a:latin typeface="+mn-lt"/>
          <a:ea typeface="+mn-ea"/>
          <a:cs typeface="+mn-cs"/>
          <a:sym typeface="Verdana"/>
        </a:defRPr>
      </a:lvl9pPr>
    </p:titleStyle>
    <p:bodyStyle>
      <a:lvl1pPr marL="355112" marR="37627" indent="-317485" algn="l" defTabSz="846625" rtl="0" eaLnBrk="1" latinLnBrk="0" hangingPunct="1">
        <a:lnSpc>
          <a:spcPct val="100000"/>
        </a:lnSpc>
        <a:spcBef>
          <a:spcPts val="463"/>
        </a:spcBef>
        <a:spcAft>
          <a:spcPts val="0"/>
        </a:spcAft>
        <a:buClrTx/>
        <a:buSzPct val="100000"/>
        <a:buFontTx/>
        <a:buChar char="•"/>
        <a:tabLst/>
        <a:defRPr sz="2037" b="0" i="0" u="none" strike="noStrike" cap="none" spc="0" baseline="0">
          <a:ln>
            <a:noFill/>
          </a:ln>
          <a:solidFill>
            <a:srgbClr val="000000"/>
          </a:solidFill>
          <a:uFill>
            <a:solidFill>
              <a:srgbClr val="000000"/>
            </a:solidFill>
          </a:uFill>
          <a:latin typeface="+mn-lt"/>
          <a:ea typeface="+mn-ea"/>
          <a:cs typeface="+mn-cs"/>
          <a:sym typeface="Verdana"/>
        </a:defRPr>
      </a:lvl1pPr>
      <a:lvl2pPr marL="784302" marR="37627" indent="-323362" algn="l" defTabSz="846625" rtl="0" eaLnBrk="1" latinLnBrk="0" hangingPunct="1">
        <a:lnSpc>
          <a:spcPct val="100000"/>
        </a:lnSpc>
        <a:spcBef>
          <a:spcPts val="463"/>
        </a:spcBef>
        <a:spcAft>
          <a:spcPts val="0"/>
        </a:spcAft>
        <a:buClrTx/>
        <a:buSzPct val="100000"/>
        <a:buFontTx/>
        <a:buChar char="•"/>
        <a:tabLst/>
        <a:defRPr sz="2037" b="0" i="0" u="none" strike="noStrike" cap="none" spc="0" baseline="0">
          <a:ln>
            <a:noFill/>
          </a:ln>
          <a:solidFill>
            <a:srgbClr val="000000"/>
          </a:solidFill>
          <a:uFill>
            <a:solidFill>
              <a:srgbClr val="000000"/>
            </a:solidFill>
          </a:uFill>
          <a:latin typeface="+mn-lt"/>
          <a:ea typeface="+mn-ea"/>
          <a:cs typeface="+mn-cs"/>
          <a:sym typeface="Verdana"/>
        </a:defRPr>
      </a:lvl2pPr>
      <a:lvl3pPr marL="1142942" marR="37627" indent="-258691" algn="l" defTabSz="846625" rtl="0" eaLnBrk="1" latinLnBrk="0" hangingPunct="1">
        <a:lnSpc>
          <a:spcPct val="100000"/>
        </a:lnSpc>
        <a:spcBef>
          <a:spcPts val="463"/>
        </a:spcBef>
        <a:spcAft>
          <a:spcPts val="0"/>
        </a:spcAft>
        <a:buClrTx/>
        <a:buSzPct val="100000"/>
        <a:buFontTx/>
        <a:buChar char="•"/>
        <a:tabLst/>
        <a:defRPr sz="2037" b="0" i="0" u="none" strike="noStrike" cap="none" spc="0" baseline="0">
          <a:ln>
            <a:noFill/>
          </a:ln>
          <a:solidFill>
            <a:srgbClr val="000000"/>
          </a:solidFill>
          <a:uFill>
            <a:solidFill>
              <a:srgbClr val="000000"/>
            </a:solidFill>
          </a:uFill>
          <a:latin typeface="+mn-lt"/>
          <a:ea typeface="+mn-ea"/>
          <a:cs typeface="+mn-cs"/>
          <a:sym typeface="Verdana"/>
        </a:defRPr>
      </a:lvl3pPr>
      <a:lvl4pPr marL="1640166" marR="37627" indent="-332602" algn="l" defTabSz="846625" rtl="0" eaLnBrk="1" latinLnBrk="0" hangingPunct="1">
        <a:lnSpc>
          <a:spcPct val="100000"/>
        </a:lnSpc>
        <a:spcBef>
          <a:spcPts val="463"/>
        </a:spcBef>
        <a:spcAft>
          <a:spcPts val="0"/>
        </a:spcAft>
        <a:buClrTx/>
        <a:buSzPct val="100000"/>
        <a:buFontTx/>
        <a:buChar char="•"/>
        <a:tabLst/>
        <a:defRPr sz="2037" b="0" i="0" u="none" strike="noStrike" cap="none" spc="0" baseline="0">
          <a:ln>
            <a:noFill/>
          </a:ln>
          <a:solidFill>
            <a:srgbClr val="000000"/>
          </a:solidFill>
          <a:uFill>
            <a:solidFill>
              <a:srgbClr val="000000"/>
            </a:solidFill>
          </a:uFill>
          <a:latin typeface="+mn-lt"/>
          <a:ea typeface="+mn-ea"/>
          <a:cs typeface="+mn-cs"/>
          <a:sym typeface="Verdana"/>
        </a:defRPr>
      </a:lvl4pPr>
      <a:lvl5pPr marL="2063478" marR="37627" indent="-332602" algn="l" defTabSz="846625" rtl="0" eaLnBrk="1" latinLnBrk="0" hangingPunct="1">
        <a:lnSpc>
          <a:spcPct val="100000"/>
        </a:lnSpc>
        <a:spcBef>
          <a:spcPts val="463"/>
        </a:spcBef>
        <a:spcAft>
          <a:spcPts val="0"/>
        </a:spcAft>
        <a:buClrTx/>
        <a:buSzPct val="100000"/>
        <a:buFontTx/>
        <a:buChar char="•"/>
        <a:tabLst/>
        <a:defRPr sz="2037" b="0" i="0" u="none" strike="noStrike" cap="none" spc="0" baseline="0">
          <a:ln>
            <a:noFill/>
          </a:ln>
          <a:solidFill>
            <a:srgbClr val="000000"/>
          </a:solidFill>
          <a:uFill>
            <a:solidFill>
              <a:srgbClr val="000000"/>
            </a:solidFill>
          </a:uFill>
          <a:latin typeface="+mn-lt"/>
          <a:ea typeface="+mn-ea"/>
          <a:cs typeface="+mn-cs"/>
          <a:sym typeface="Verdana"/>
        </a:defRPr>
      </a:lvl5pPr>
      <a:lvl6pPr marL="2063478" marR="37627" indent="-332602" algn="l" defTabSz="846625" rtl="0" eaLnBrk="1" latinLnBrk="0" hangingPunct="1">
        <a:lnSpc>
          <a:spcPct val="100000"/>
        </a:lnSpc>
        <a:spcBef>
          <a:spcPts val="463"/>
        </a:spcBef>
        <a:spcAft>
          <a:spcPts val="0"/>
        </a:spcAft>
        <a:buClrTx/>
        <a:buSzPct val="100000"/>
        <a:buFontTx/>
        <a:buChar char="•"/>
        <a:tabLst/>
        <a:defRPr sz="2037" b="0" i="0" u="none" strike="noStrike" cap="none" spc="0" baseline="0">
          <a:ln>
            <a:noFill/>
          </a:ln>
          <a:solidFill>
            <a:srgbClr val="000000"/>
          </a:solidFill>
          <a:uFill>
            <a:solidFill>
              <a:srgbClr val="000000"/>
            </a:solidFill>
          </a:uFill>
          <a:latin typeface="+mn-lt"/>
          <a:ea typeface="+mn-ea"/>
          <a:cs typeface="+mn-cs"/>
          <a:sym typeface="Verdana"/>
        </a:defRPr>
      </a:lvl6pPr>
      <a:lvl7pPr marL="2063478" marR="37627" indent="-332602" algn="l" defTabSz="846625" rtl="0" eaLnBrk="1" latinLnBrk="0" hangingPunct="1">
        <a:lnSpc>
          <a:spcPct val="100000"/>
        </a:lnSpc>
        <a:spcBef>
          <a:spcPts val="463"/>
        </a:spcBef>
        <a:spcAft>
          <a:spcPts val="0"/>
        </a:spcAft>
        <a:buClrTx/>
        <a:buSzPct val="100000"/>
        <a:buFontTx/>
        <a:buChar char="•"/>
        <a:tabLst/>
        <a:defRPr sz="2037" b="0" i="0" u="none" strike="noStrike" cap="none" spc="0" baseline="0">
          <a:ln>
            <a:noFill/>
          </a:ln>
          <a:solidFill>
            <a:srgbClr val="000000"/>
          </a:solidFill>
          <a:uFill>
            <a:solidFill>
              <a:srgbClr val="000000"/>
            </a:solidFill>
          </a:uFill>
          <a:latin typeface="+mn-lt"/>
          <a:ea typeface="+mn-ea"/>
          <a:cs typeface="+mn-cs"/>
          <a:sym typeface="Verdana"/>
        </a:defRPr>
      </a:lvl7pPr>
      <a:lvl8pPr marL="2063478" marR="37627" indent="-332602" algn="l" defTabSz="846625" rtl="0" eaLnBrk="1" latinLnBrk="0" hangingPunct="1">
        <a:lnSpc>
          <a:spcPct val="100000"/>
        </a:lnSpc>
        <a:spcBef>
          <a:spcPts val="463"/>
        </a:spcBef>
        <a:spcAft>
          <a:spcPts val="0"/>
        </a:spcAft>
        <a:buClrTx/>
        <a:buSzPct val="100000"/>
        <a:buFontTx/>
        <a:buChar char="•"/>
        <a:tabLst/>
        <a:defRPr sz="2037" b="0" i="0" u="none" strike="noStrike" cap="none" spc="0" baseline="0">
          <a:ln>
            <a:noFill/>
          </a:ln>
          <a:solidFill>
            <a:srgbClr val="000000"/>
          </a:solidFill>
          <a:uFill>
            <a:solidFill>
              <a:srgbClr val="000000"/>
            </a:solidFill>
          </a:uFill>
          <a:latin typeface="+mn-lt"/>
          <a:ea typeface="+mn-ea"/>
          <a:cs typeface="+mn-cs"/>
          <a:sym typeface="Verdana"/>
        </a:defRPr>
      </a:lvl8pPr>
      <a:lvl9pPr marL="2063478" marR="37627" indent="-332602" algn="l" defTabSz="846625" rtl="0" eaLnBrk="1" latinLnBrk="0" hangingPunct="1">
        <a:lnSpc>
          <a:spcPct val="100000"/>
        </a:lnSpc>
        <a:spcBef>
          <a:spcPts val="463"/>
        </a:spcBef>
        <a:spcAft>
          <a:spcPts val="0"/>
        </a:spcAft>
        <a:buClrTx/>
        <a:buSzPct val="100000"/>
        <a:buFontTx/>
        <a:buChar char="•"/>
        <a:tabLst/>
        <a:defRPr sz="2037" b="0" i="0" u="none" strike="noStrike" cap="none" spc="0" baseline="0">
          <a:ln>
            <a:noFill/>
          </a:ln>
          <a:solidFill>
            <a:srgbClr val="000000"/>
          </a:solidFill>
          <a:uFill>
            <a:solidFill>
              <a:srgbClr val="000000"/>
            </a:solidFill>
          </a:uFill>
          <a:latin typeface="+mn-lt"/>
          <a:ea typeface="+mn-ea"/>
          <a:cs typeface="+mn-cs"/>
          <a:sym typeface="Verdana"/>
        </a:defRPr>
      </a:lvl9pPr>
    </p:bodyStyle>
    <p:otherStyle>
      <a:lvl1pPr marL="0" marR="0" indent="0" algn="ctr" defTabSz="540899" eaLnBrk="1" latinLnBrk="0" hangingPunct="1">
        <a:lnSpc>
          <a:spcPct val="100000"/>
        </a:lnSpc>
        <a:spcBef>
          <a:spcPts val="0"/>
        </a:spcBef>
        <a:spcAft>
          <a:spcPts val="0"/>
        </a:spcAft>
        <a:buClrTx/>
        <a:buSzTx/>
        <a:buFontTx/>
        <a:buNone/>
        <a:tabLst/>
        <a:defRPr sz="926" b="0" i="0" u="none" strike="noStrike" cap="none" spc="0" baseline="0">
          <a:ln>
            <a:noFill/>
          </a:ln>
          <a:solidFill>
            <a:schemeClr val="tx1"/>
          </a:solidFill>
          <a:uFill>
            <a:solidFill>
              <a:srgbClr val="000000"/>
            </a:solidFill>
          </a:uFill>
          <a:latin typeface="+mn-lt"/>
          <a:ea typeface="+mn-ea"/>
          <a:cs typeface="+mn-cs"/>
          <a:sym typeface="Arial"/>
        </a:defRPr>
      </a:lvl1pPr>
      <a:lvl2pPr marL="0" marR="0" indent="211656" algn="ctr" defTabSz="540899" eaLnBrk="1" latinLnBrk="0" hangingPunct="1">
        <a:lnSpc>
          <a:spcPct val="100000"/>
        </a:lnSpc>
        <a:spcBef>
          <a:spcPts val="0"/>
        </a:spcBef>
        <a:spcAft>
          <a:spcPts val="0"/>
        </a:spcAft>
        <a:buClrTx/>
        <a:buSzTx/>
        <a:buFontTx/>
        <a:buNone/>
        <a:tabLst/>
        <a:defRPr sz="926" b="0" i="0" u="none" strike="noStrike" cap="none" spc="0" baseline="0">
          <a:ln>
            <a:noFill/>
          </a:ln>
          <a:solidFill>
            <a:schemeClr val="tx1"/>
          </a:solidFill>
          <a:uFill>
            <a:solidFill>
              <a:srgbClr val="000000"/>
            </a:solidFill>
          </a:uFill>
          <a:latin typeface="+mn-lt"/>
          <a:ea typeface="+mn-ea"/>
          <a:cs typeface="+mn-cs"/>
          <a:sym typeface="Arial"/>
        </a:defRPr>
      </a:lvl2pPr>
      <a:lvl3pPr marL="0" marR="0" indent="423312" algn="ctr" defTabSz="540899" eaLnBrk="1" latinLnBrk="0" hangingPunct="1">
        <a:lnSpc>
          <a:spcPct val="100000"/>
        </a:lnSpc>
        <a:spcBef>
          <a:spcPts val="0"/>
        </a:spcBef>
        <a:spcAft>
          <a:spcPts val="0"/>
        </a:spcAft>
        <a:buClrTx/>
        <a:buSzTx/>
        <a:buFontTx/>
        <a:buNone/>
        <a:tabLst/>
        <a:defRPr sz="926" b="0" i="0" u="none" strike="noStrike" cap="none" spc="0" baseline="0">
          <a:ln>
            <a:noFill/>
          </a:ln>
          <a:solidFill>
            <a:schemeClr val="tx1"/>
          </a:solidFill>
          <a:uFill>
            <a:solidFill>
              <a:srgbClr val="000000"/>
            </a:solidFill>
          </a:uFill>
          <a:latin typeface="+mn-lt"/>
          <a:ea typeface="+mn-ea"/>
          <a:cs typeface="+mn-cs"/>
          <a:sym typeface="Arial"/>
        </a:defRPr>
      </a:lvl3pPr>
      <a:lvl4pPr marL="0" marR="0" indent="634968" algn="ctr" defTabSz="540899" eaLnBrk="1" latinLnBrk="0" hangingPunct="1">
        <a:lnSpc>
          <a:spcPct val="100000"/>
        </a:lnSpc>
        <a:spcBef>
          <a:spcPts val="0"/>
        </a:spcBef>
        <a:spcAft>
          <a:spcPts val="0"/>
        </a:spcAft>
        <a:buClrTx/>
        <a:buSzTx/>
        <a:buFontTx/>
        <a:buNone/>
        <a:tabLst/>
        <a:defRPr sz="926" b="0" i="0" u="none" strike="noStrike" cap="none" spc="0" baseline="0">
          <a:ln>
            <a:noFill/>
          </a:ln>
          <a:solidFill>
            <a:schemeClr val="tx1"/>
          </a:solidFill>
          <a:uFill>
            <a:solidFill>
              <a:srgbClr val="000000"/>
            </a:solidFill>
          </a:uFill>
          <a:latin typeface="+mn-lt"/>
          <a:ea typeface="+mn-ea"/>
          <a:cs typeface="+mn-cs"/>
          <a:sym typeface="Arial"/>
        </a:defRPr>
      </a:lvl4pPr>
      <a:lvl5pPr marL="0" marR="0" indent="846625" algn="ctr" defTabSz="540899" eaLnBrk="1" latinLnBrk="0" hangingPunct="1">
        <a:lnSpc>
          <a:spcPct val="100000"/>
        </a:lnSpc>
        <a:spcBef>
          <a:spcPts val="0"/>
        </a:spcBef>
        <a:spcAft>
          <a:spcPts val="0"/>
        </a:spcAft>
        <a:buClrTx/>
        <a:buSzTx/>
        <a:buFontTx/>
        <a:buNone/>
        <a:tabLst/>
        <a:defRPr sz="926" b="0" i="0" u="none" strike="noStrike" cap="none" spc="0" baseline="0">
          <a:ln>
            <a:noFill/>
          </a:ln>
          <a:solidFill>
            <a:schemeClr val="tx1"/>
          </a:solidFill>
          <a:uFill>
            <a:solidFill>
              <a:srgbClr val="000000"/>
            </a:solidFill>
          </a:uFill>
          <a:latin typeface="+mn-lt"/>
          <a:ea typeface="+mn-ea"/>
          <a:cs typeface="+mn-cs"/>
          <a:sym typeface="Arial"/>
        </a:defRPr>
      </a:lvl5pPr>
      <a:lvl6pPr marL="0" marR="0" indent="1058281" algn="ctr" defTabSz="540899" eaLnBrk="1" latinLnBrk="0" hangingPunct="1">
        <a:lnSpc>
          <a:spcPct val="100000"/>
        </a:lnSpc>
        <a:spcBef>
          <a:spcPts val="0"/>
        </a:spcBef>
        <a:spcAft>
          <a:spcPts val="0"/>
        </a:spcAft>
        <a:buClrTx/>
        <a:buSzTx/>
        <a:buFontTx/>
        <a:buNone/>
        <a:tabLst/>
        <a:defRPr sz="926" b="0" i="0" u="none" strike="noStrike" cap="none" spc="0" baseline="0">
          <a:ln>
            <a:noFill/>
          </a:ln>
          <a:solidFill>
            <a:schemeClr val="tx1"/>
          </a:solidFill>
          <a:uFill>
            <a:solidFill>
              <a:srgbClr val="000000"/>
            </a:solidFill>
          </a:uFill>
          <a:latin typeface="+mn-lt"/>
          <a:ea typeface="+mn-ea"/>
          <a:cs typeface="+mn-cs"/>
          <a:sym typeface="Arial"/>
        </a:defRPr>
      </a:lvl6pPr>
      <a:lvl7pPr marL="0" marR="0" indent="1269936" algn="ctr" defTabSz="540899" eaLnBrk="1" latinLnBrk="0" hangingPunct="1">
        <a:lnSpc>
          <a:spcPct val="100000"/>
        </a:lnSpc>
        <a:spcBef>
          <a:spcPts val="0"/>
        </a:spcBef>
        <a:spcAft>
          <a:spcPts val="0"/>
        </a:spcAft>
        <a:buClrTx/>
        <a:buSzTx/>
        <a:buFontTx/>
        <a:buNone/>
        <a:tabLst/>
        <a:defRPr sz="926" b="0" i="0" u="none" strike="noStrike" cap="none" spc="0" baseline="0">
          <a:ln>
            <a:noFill/>
          </a:ln>
          <a:solidFill>
            <a:schemeClr val="tx1"/>
          </a:solidFill>
          <a:uFill>
            <a:solidFill>
              <a:srgbClr val="000000"/>
            </a:solidFill>
          </a:uFill>
          <a:latin typeface="+mn-lt"/>
          <a:ea typeface="+mn-ea"/>
          <a:cs typeface="+mn-cs"/>
          <a:sym typeface="Arial"/>
        </a:defRPr>
      </a:lvl7pPr>
      <a:lvl8pPr marL="0" marR="0" indent="1481593" algn="ctr" defTabSz="540899" eaLnBrk="1" latinLnBrk="0" hangingPunct="1">
        <a:lnSpc>
          <a:spcPct val="100000"/>
        </a:lnSpc>
        <a:spcBef>
          <a:spcPts val="0"/>
        </a:spcBef>
        <a:spcAft>
          <a:spcPts val="0"/>
        </a:spcAft>
        <a:buClrTx/>
        <a:buSzTx/>
        <a:buFontTx/>
        <a:buNone/>
        <a:tabLst/>
        <a:defRPr sz="926" b="0" i="0" u="none" strike="noStrike" cap="none" spc="0" baseline="0">
          <a:ln>
            <a:noFill/>
          </a:ln>
          <a:solidFill>
            <a:schemeClr val="tx1"/>
          </a:solidFill>
          <a:uFill>
            <a:solidFill>
              <a:srgbClr val="000000"/>
            </a:solidFill>
          </a:uFill>
          <a:latin typeface="+mn-lt"/>
          <a:ea typeface="+mn-ea"/>
          <a:cs typeface="+mn-cs"/>
          <a:sym typeface="Arial"/>
        </a:defRPr>
      </a:lvl8pPr>
      <a:lvl9pPr marL="0" marR="0" indent="1693249" algn="ctr" defTabSz="540899" eaLnBrk="1" latinLnBrk="0" hangingPunct="1">
        <a:lnSpc>
          <a:spcPct val="100000"/>
        </a:lnSpc>
        <a:spcBef>
          <a:spcPts val="0"/>
        </a:spcBef>
        <a:spcAft>
          <a:spcPts val="0"/>
        </a:spcAft>
        <a:buClrTx/>
        <a:buSzTx/>
        <a:buFontTx/>
        <a:buNone/>
        <a:tabLst/>
        <a:defRPr sz="926" b="0" i="0" u="none" strike="noStrike" cap="none" spc="0" baseline="0">
          <a:ln>
            <a:noFill/>
          </a:ln>
          <a:solidFill>
            <a:schemeClr val="tx1"/>
          </a:solidFill>
          <a:uFill>
            <a:solidFill>
              <a:srgbClr val="000000"/>
            </a:solidFill>
          </a:uFill>
          <a:latin typeface="+mn-lt"/>
          <a:ea typeface="+mn-ea"/>
          <a:cs typeface="+mn-cs"/>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9.tiff"/><Relationship Id="rId13" Type="http://schemas.openxmlformats.org/officeDocument/2006/relationships/image" Target="../media/image14.tiff"/><Relationship Id="rId18" Type="http://schemas.openxmlformats.org/officeDocument/2006/relationships/image" Target="../media/image19.emf"/><Relationship Id="rId26" Type="http://schemas.openxmlformats.org/officeDocument/2006/relationships/image" Target="../media/image27.png"/><Relationship Id="rId3" Type="http://schemas.openxmlformats.org/officeDocument/2006/relationships/image" Target="../media/image4.tiff"/><Relationship Id="rId21" Type="http://schemas.openxmlformats.org/officeDocument/2006/relationships/image" Target="../media/image22.emf"/><Relationship Id="rId7" Type="http://schemas.openxmlformats.org/officeDocument/2006/relationships/image" Target="../media/image8.tiff"/><Relationship Id="rId12" Type="http://schemas.openxmlformats.org/officeDocument/2006/relationships/image" Target="../media/image13.tiff"/><Relationship Id="rId17" Type="http://schemas.openxmlformats.org/officeDocument/2006/relationships/image" Target="../media/image18.tiff"/><Relationship Id="rId25" Type="http://schemas.openxmlformats.org/officeDocument/2006/relationships/image" Target="../media/image26.tiff"/><Relationship Id="rId2" Type="http://schemas.openxmlformats.org/officeDocument/2006/relationships/image" Target="../media/image3.tiff"/><Relationship Id="rId16" Type="http://schemas.openxmlformats.org/officeDocument/2006/relationships/image" Target="../media/image17.png"/><Relationship Id="rId20"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7.tiff"/><Relationship Id="rId11" Type="http://schemas.openxmlformats.org/officeDocument/2006/relationships/image" Target="../media/image12.tiff"/><Relationship Id="rId24" Type="http://schemas.openxmlformats.org/officeDocument/2006/relationships/image" Target="../media/image25.tiff"/><Relationship Id="rId5" Type="http://schemas.openxmlformats.org/officeDocument/2006/relationships/image" Target="../media/image6.png"/><Relationship Id="rId15" Type="http://schemas.openxmlformats.org/officeDocument/2006/relationships/image" Target="../media/image16.tiff"/><Relationship Id="rId23" Type="http://schemas.openxmlformats.org/officeDocument/2006/relationships/image" Target="../media/image24.png"/><Relationship Id="rId10" Type="http://schemas.openxmlformats.org/officeDocument/2006/relationships/image" Target="../media/image11.tiff"/><Relationship Id="rId19" Type="http://schemas.openxmlformats.org/officeDocument/2006/relationships/image" Target="../media/image20.png"/><Relationship Id="rId4" Type="http://schemas.openxmlformats.org/officeDocument/2006/relationships/image" Target="../media/image5.tiff"/><Relationship Id="rId9" Type="http://schemas.openxmlformats.org/officeDocument/2006/relationships/image" Target="../media/image10.tiff"/><Relationship Id="rId14" Type="http://schemas.openxmlformats.org/officeDocument/2006/relationships/image" Target="../media/image15.tiff"/><Relationship Id="rId22" Type="http://schemas.openxmlformats.org/officeDocument/2006/relationships/image" Target="../media/image23.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mailto:chair@pwg.org" TargetMode="External"/><Relationship Id="rId2" Type="http://schemas.openxmlformats.org/officeDocument/2006/relationships/hyperlink" Target="https://www.surveymonkey.com/r/FVFGTR5"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pwg.org/ipp/everywhere.html"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www.pwg.org/printers/" TargetMode="External"/></Relationships>
</file>

<file path=ppt/slides/_rels/slide1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github.com/istopwg/ippsample" TargetMode="External"/><Relationship Id="rId2" Type="http://schemas.openxmlformats.org/officeDocument/2006/relationships/hyperlink" Target="https://github.com/istopwg" TargetMode="External"/><Relationship Id="rId1" Type="http://schemas.openxmlformats.org/officeDocument/2006/relationships/slideLayout" Target="../slideLayouts/slideLayout2.xml"/><Relationship Id="rId6" Type="http://schemas.openxmlformats.org/officeDocument/2006/relationships/hyperlink" Target="https://github.com/istopwg/pwg-books" TargetMode="External"/><Relationship Id="rId5" Type="http://schemas.openxmlformats.org/officeDocument/2006/relationships/hyperlink" Target="https://github.com/istopwg/ippregistry" TargetMode="External"/><Relationship Id="rId4" Type="http://schemas.openxmlformats.org/officeDocument/2006/relationships/hyperlink" Target="https://github.com/istopwg/ippeveselfcert"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hyperlink" Target="https://www.pwg.org/mailman/listinfo/ipp" TargetMode="External"/><Relationship Id="rId2" Type="http://schemas.openxmlformats.org/officeDocument/2006/relationships/hyperlink" Target="https://www.pwg.org/ipp/index.html"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s://hcd-itc.github.io/" TargetMode="External"/><Relationship Id="rId2" Type="http://schemas.openxmlformats.org/officeDocument/2006/relationships/hyperlink" Target="ttps://www.commoncriteriaportal.org/communities/hardcopy_devices.cfm"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www.pwg.org/chair/membership_docs/pwg-antitrust-policy.pdf"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s://hcd-itc.github.io/TR/HCDR0001.html" TargetMode="External"/><Relationship Id="rId2" Type="http://schemas.openxmlformats.org/officeDocument/2006/relationships/hyperlink" Target="https://hcd-itc.github.io/"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s://www.pwg.org/mailman/listinfo/ipp" TargetMode="External"/><Relationship Id="rId2" Type="http://schemas.openxmlformats.org/officeDocument/2006/relationships/hyperlink" Target="https://www.pwg.org/ipp/index.html"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s://www.pwg.org/ipp/ipp-registrations.xml" TargetMode="External"/><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s://www.pwg.org/ipp/index.html" TargetMode="External"/><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hyperlink" Target="https://www.pwg.org/mailman/listinfo/ipp" TargetMode="Externa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8" Type="http://schemas.openxmlformats.org/officeDocument/2006/relationships/hyperlink" Target="https://openprinting.github.io/OpenPrinting-News-Google-Summer-of-Code-2025-Project-Ideas-List-posted/" TargetMode="External"/><Relationship Id="rId3" Type="http://schemas.openxmlformats.org/officeDocument/2006/relationships/hyperlink" Target="https://github.com/OpenPrinting/libcups/releases/v3.0rc3" TargetMode="External"/><Relationship Id="rId7" Type="http://schemas.openxmlformats.org/officeDocument/2006/relationships/hyperlink" Target="https://openprinting.github.io/news/" TargetMode="External"/><Relationship Id="rId2" Type="http://schemas.openxmlformats.org/officeDocument/2006/relationships/hyperlink" Target="https://openprinting.github.io/cups-2.4.11" TargetMode="External"/><Relationship Id="rId1" Type="http://schemas.openxmlformats.org/officeDocument/2006/relationships/slideLayout" Target="../slideLayouts/slideLayout2.xml"/><Relationship Id="rId6" Type="http://schemas.openxmlformats.org/officeDocument/2006/relationships/hyperlink" Target="https://openprinting.github.io/" TargetMode="External"/><Relationship Id="rId5" Type="http://schemas.openxmlformats.org/officeDocument/2006/relationships/hyperlink" Target="https://github.com/michaelrsweet/pappl/releases/tag/v1.4.7" TargetMode="External"/><Relationship Id="rId4" Type="http://schemas.openxmlformats.org/officeDocument/2006/relationships/hyperlink" Target="https://github.com/OpenPrinting/libcupsfilters/releases/tag/2.1.0" TargetMode="External"/><Relationship Id="rId9" Type="http://schemas.openxmlformats.org/officeDocument/2006/relationships/hyperlink" Target="http://ftp.pwg.org/pub/pwg/liaison/openprinting/minutes/" TargetMode="External"/></Relationships>
</file>

<file path=ppt/slides/_rels/slide49.xml.rels><?xml version="1.0" encoding="UTF-8" standalone="yes"?>
<Relationships xmlns="http://schemas.openxmlformats.org/package/2006/relationships"><Relationship Id="rId2" Type="http://schemas.openxmlformats.org/officeDocument/2006/relationships/hyperlink" Target="http://www.trustedcomputinggroup.org/resources"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www.pwg.org/chair/membership_docs/pwg-ip-policy.pdf" TargetMode="Externa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8" Type="http://schemas.openxmlformats.org/officeDocument/2006/relationships/hyperlink" Target="https://datatracker.ietf.org/doc/draft-ietf-tls-super-jumbo-record-limit/" TargetMode="External"/><Relationship Id="rId13" Type="http://schemas.openxmlformats.org/officeDocument/2006/relationships/hyperlink" Target="https://datatracker.ietf.org/doc/draft-ietf-tls-deprecate-obsolete-kex/" TargetMode="External"/><Relationship Id="rId3" Type="http://schemas.openxmlformats.org/officeDocument/2006/relationships/hyperlink" Target="https://datatracker.ietf.org/doc/rfc9261/" TargetMode="External"/><Relationship Id="rId7" Type="http://schemas.openxmlformats.org/officeDocument/2006/relationships/hyperlink" Target="https://datatracker.ietf.org/doc/draft-ietf-tls-rfc9147bis/" TargetMode="External"/><Relationship Id="rId12" Type="http://schemas.openxmlformats.org/officeDocument/2006/relationships/hyperlink" Target="https://datatracker.ietf.org/doc/draft-ietf-tls-rfc8446bis/" TargetMode="External"/><Relationship Id="rId2" Type="http://schemas.openxmlformats.org/officeDocument/2006/relationships/hyperlink" Target="https://datatracker.ietf.org/doc/rfc9345/" TargetMode="External"/><Relationship Id="rId1" Type="http://schemas.openxmlformats.org/officeDocument/2006/relationships/slideLayout" Target="../slideLayouts/slideLayout2.xml"/><Relationship Id="rId6" Type="http://schemas.openxmlformats.org/officeDocument/2006/relationships/hyperlink" Target="https://datatracker.ietf.org/doc/draft-ietf-tls-tls12-frozen/" TargetMode="External"/><Relationship Id="rId11" Type="http://schemas.openxmlformats.org/officeDocument/2006/relationships/hyperlink" Target="https://datatracker.ietf.org/doc/draft-ietf-tls-esni/" TargetMode="External"/><Relationship Id="rId5" Type="http://schemas.openxmlformats.org/officeDocument/2006/relationships/hyperlink" Target="https://datatracker.ietf.org/doc/draft-ietf-tls-8773bis/" TargetMode="External"/><Relationship Id="rId10" Type="http://schemas.openxmlformats.org/officeDocument/2006/relationships/hyperlink" Target="https://datatracker.ietf.org/doc/draft-ietf-tls-extended-key-update/" TargetMode="External"/><Relationship Id="rId4" Type="http://schemas.openxmlformats.org/officeDocument/2006/relationships/hyperlink" Target="https://datatracker.ietf.org/doc/draft-ietf-tls-hybrid-design/" TargetMode="External"/><Relationship Id="rId9" Type="http://schemas.openxmlformats.org/officeDocument/2006/relationships/hyperlink" Target="https://datatracker.ietf.org/doc/draft-ietf-tls-rfc8447bis/" TargetMode="External"/></Relationships>
</file>

<file path=ppt/slides/_rels/slide51.xml.rels><?xml version="1.0" encoding="UTF-8" standalone="yes"?>
<Relationships xmlns="http://schemas.openxmlformats.org/package/2006/relationships"><Relationship Id="rId8" Type="http://schemas.openxmlformats.org/officeDocument/2006/relationships/hyperlink" Target="https://datatracker.ietf.org/doc/draft-ietf-cbor-cddl-modules/" TargetMode="External"/><Relationship Id="rId13" Type="http://schemas.openxmlformats.org/officeDocument/2006/relationships/hyperlink" Target="https://datatracker.ietf.org/doc/draft-ietf-ntp-interleaved-modes/" TargetMode="External"/><Relationship Id="rId3" Type="http://schemas.openxmlformats.org/officeDocument/2006/relationships/hyperlink" Target="https://datatracker.ietf.org/doc/rfc9581/" TargetMode="External"/><Relationship Id="rId7" Type="http://schemas.openxmlformats.org/officeDocument/2006/relationships/hyperlink" Target="https://datatracker.ietf.org/doc/draft-ietf-cbor-edn-e-ref/" TargetMode="External"/><Relationship Id="rId12" Type="http://schemas.openxmlformats.org/officeDocument/2006/relationships/hyperlink" Target="https://datatracker.ietf.org/doc/draft-ietf-ntp-roughtime/" TargetMode="External"/><Relationship Id="rId2" Type="http://schemas.openxmlformats.org/officeDocument/2006/relationships/hyperlink" Target="https://datatracker.ietf.org/doc/rfc9682/" TargetMode="External"/><Relationship Id="rId1" Type="http://schemas.openxmlformats.org/officeDocument/2006/relationships/slideLayout" Target="../slideLayouts/slideLayout2.xml"/><Relationship Id="rId6" Type="http://schemas.openxmlformats.org/officeDocument/2006/relationships/hyperlink" Target="https://datatracker.ietf.org/doc/draft-ietf-cbor-edn-literals/" TargetMode="External"/><Relationship Id="rId11" Type="http://schemas.openxmlformats.org/officeDocument/2006/relationships/hyperlink" Target="https://datatracker.ietf.org/doc/draft-ietf-ntp-update-registries/" TargetMode="External"/><Relationship Id="rId5" Type="http://schemas.openxmlformats.org/officeDocument/2006/relationships/hyperlink" Target="https://datatracker.ietf.org/doc/draft-ietf-cbor-cddl-more-control/" TargetMode="External"/><Relationship Id="rId15" Type="http://schemas.openxmlformats.org/officeDocument/2006/relationships/hyperlink" Target="https://datatracker.ietf.org/doc/draft-ietf-ntp-ntpv5/" TargetMode="External"/><Relationship Id="rId10" Type="http://schemas.openxmlformats.org/officeDocument/2006/relationships/hyperlink" Target="https://datatracker.ietf.org/doc/rfc9523/" TargetMode="External"/><Relationship Id="rId4" Type="http://schemas.openxmlformats.org/officeDocument/2006/relationships/hyperlink" Target="https://datatracker.ietf.org/doc/draft-ietf-cbor-cde/" TargetMode="External"/><Relationship Id="rId9" Type="http://schemas.openxmlformats.org/officeDocument/2006/relationships/hyperlink" Target="https://datatracker.ietf.org/doc/draft-ietf-cbor-packed/" TargetMode="External"/><Relationship Id="rId14" Type="http://schemas.openxmlformats.org/officeDocument/2006/relationships/hyperlink" Target="https://datatracker.ietf.org/doc/draft-ietf-ntp-nts-for-ptp/" TargetMode="External"/></Relationships>
</file>

<file path=ppt/slides/_rels/slide52.xml.rels><?xml version="1.0" encoding="UTF-8" standalone="yes"?>
<Relationships xmlns="http://schemas.openxmlformats.org/package/2006/relationships"><Relationship Id="rId8" Type="http://schemas.openxmlformats.org/officeDocument/2006/relationships/hyperlink" Target="https://datatracker.ietf.org/doc/draft-ietf-rats-msg-wrap/" TargetMode="External"/><Relationship Id="rId13" Type="http://schemas.openxmlformats.org/officeDocument/2006/relationships/hyperlink" Target="https://datatracker.ietf.org/doc/draft-ietf-rats-pkix-evidence/" TargetMode="External"/><Relationship Id="rId3" Type="http://schemas.openxmlformats.org/officeDocument/2006/relationships/hyperlink" Target="https://datatracker.ietf.org/doc/rfc9683/" TargetMode="External"/><Relationship Id="rId7" Type="http://schemas.openxmlformats.org/officeDocument/2006/relationships/hyperlink" Target="https://datatracker.ietf.org/doc/draft-cds-rats-intel-corim-profile/" TargetMode="External"/><Relationship Id="rId12" Type="http://schemas.openxmlformats.org/officeDocument/2006/relationships/hyperlink" Target="https://datatracker.ietf.org/doc/draft-ietf-rats-corim/" TargetMode="External"/><Relationship Id="rId2" Type="http://schemas.openxmlformats.org/officeDocument/2006/relationships/hyperlink" Target="https://datatracker.ietf.org/doc/rfc9684/" TargetMode="External"/><Relationship Id="rId1" Type="http://schemas.openxmlformats.org/officeDocument/2006/relationships/slideLayout" Target="../slideLayouts/slideLayout2.xml"/><Relationship Id="rId6" Type="http://schemas.openxmlformats.org/officeDocument/2006/relationships/hyperlink" Target="https://datatracker.ietf.org/doc/draft-ietf-rats-network-device-subscription/" TargetMode="External"/><Relationship Id="rId11" Type="http://schemas.openxmlformats.org/officeDocument/2006/relationships/hyperlink" Target="https://datatracker.ietf.org/doc/draft-ietf-rats-posture-assessment/" TargetMode="External"/><Relationship Id="rId5" Type="http://schemas.openxmlformats.org/officeDocument/2006/relationships/hyperlink" Target="https://datatracker.ietf.org/doc/draft-ietf-rats-reference-interaction-models/" TargetMode="External"/><Relationship Id="rId15" Type="http://schemas.openxmlformats.org/officeDocument/2006/relationships/hyperlink" Target="https://datatracker.ietf.org/doc/draft-tschofenig-rats-psa-token/" TargetMode="External"/><Relationship Id="rId10" Type="http://schemas.openxmlformats.org/officeDocument/2006/relationships/hyperlink" Target="https://datatracker.ietf.org/doc/draft-ietf-rats-eat-media-type/" TargetMode="External"/><Relationship Id="rId4" Type="http://schemas.openxmlformats.org/officeDocument/2006/relationships/hyperlink" Target="https://datatracker.ietf.org/doc/rfc9334/" TargetMode="External"/><Relationship Id="rId9" Type="http://schemas.openxmlformats.org/officeDocument/2006/relationships/hyperlink" Target="https://datatracker.ietf.org/doc/draft-ietf-rats-endorsements/" TargetMode="External"/><Relationship Id="rId14" Type="http://schemas.openxmlformats.org/officeDocument/2006/relationships/hyperlink" Target="https://datatracker.ietf.org/doc/draft-ietf-rats-eat/" TargetMode="External"/></Relationships>
</file>

<file path=ppt/slides/_rels/slide53.xml.rels><?xml version="1.0" encoding="UTF-8" standalone="yes"?>
<Relationships xmlns="http://schemas.openxmlformats.org/package/2006/relationships"><Relationship Id="rId8" Type="http://schemas.openxmlformats.org/officeDocument/2006/relationships/hyperlink" Target="https://datatracker.ietf.org/doc/draft-irtf-cfrg-aegis-aead/" TargetMode="External"/><Relationship Id="rId13" Type="http://schemas.openxmlformats.org/officeDocument/2006/relationships/hyperlink" Target="https://datatracker.ietf.org/doc/draft-irtf-cfrg-aead-properties/" TargetMode="External"/><Relationship Id="rId3" Type="http://schemas.openxmlformats.org/officeDocument/2006/relationships/hyperlink" Target="https://datatracker.ietf.org/doc/rfc9496/" TargetMode="External"/><Relationship Id="rId7" Type="http://schemas.openxmlformats.org/officeDocument/2006/relationships/hyperlink" Target="https://datatracker.ietf.org/doc/draft-mattsson-cfrg-aes-gcm-sst/" TargetMode="External"/><Relationship Id="rId12" Type="http://schemas.openxmlformats.org/officeDocument/2006/relationships/hyperlink" Target="https://datatracker.ietf.org/doc/draft-fluhrer-lms-more-parm-sets/" TargetMode="External"/><Relationship Id="rId2" Type="http://schemas.openxmlformats.org/officeDocument/2006/relationships/hyperlink" Target="https://datatracker.ietf.org/doc/rfc9591/" TargetMode="External"/><Relationship Id="rId1" Type="http://schemas.openxmlformats.org/officeDocument/2006/relationships/slideLayout" Target="../slideLayouts/slideLayout2.xml"/><Relationship Id="rId6" Type="http://schemas.openxmlformats.org/officeDocument/2006/relationships/hyperlink" Target="https://datatracker.ietf.org/doc/draft-dijkhuis-cfrg-hdkeys/" TargetMode="External"/><Relationship Id="rId11" Type="http://schemas.openxmlformats.org/officeDocument/2006/relationships/hyperlink" Target="https://datatracker.ietf.org/doc/draft-sfluhrer-cfrg-ml-kem-security-considerations/" TargetMode="External"/><Relationship Id="rId5" Type="http://schemas.openxmlformats.org/officeDocument/2006/relationships/hyperlink" Target="https://datatracker.ietf.org/doc/draft-irtf-cfrg-vdaf/" TargetMode="External"/><Relationship Id="rId15" Type="http://schemas.openxmlformats.org/officeDocument/2006/relationships/hyperlink" Target="https://datatracker.ietf.org/doc/draft-connolly-cfrg-xwing-kem/" TargetMode="External"/><Relationship Id="rId10" Type="http://schemas.openxmlformats.org/officeDocument/2006/relationships/hyperlink" Target="https://datatracker.ietf.org/doc/draft-irtf-cfrg-opaque/" TargetMode="External"/><Relationship Id="rId4" Type="http://schemas.openxmlformats.org/officeDocument/2006/relationships/hyperlink" Target="https://datatracker.ietf.org/doc/draft-irtf-cfrg-bbs-blind-signatures/" TargetMode="External"/><Relationship Id="rId9" Type="http://schemas.openxmlformats.org/officeDocument/2006/relationships/hyperlink" Target="https://datatracker.ietf.org/doc/draft-irtf-cfrg-kangarootwelve/" TargetMode="External"/><Relationship Id="rId14" Type="http://schemas.openxmlformats.org/officeDocument/2006/relationships/hyperlink" Target="https://datatracker.ietf.org/doc/draft-irtf-cfrg-aead-limits/" TargetMode="Externa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hyperlink" Target="https://sn.astm.org/features/shape-concrete-come-ma21.html" TargetMode="External"/><Relationship Id="rId2" Type="http://schemas.openxmlformats.org/officeDocument/2006/relationships/hyperlink" Target="https://www.concrete.org/committees/directoryofcommittees/acommitteehome.aspx?committee_code=C0056400" TargetMode="Externa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hyperlink" Target="https://www.astm.org/COMMITTEE/F42.htm" TargetMode="External"/><Relationship Id="rId2" Type="http://schemas.openxmlformats.org/officeDocument/2006/relationships/hyperlink" Target="https://amcoe.org/event/icam2024/" TargetMode="Externa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hyperlink" Target="https://formnext.mesago.com/frankfurt/en.html"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hyperlink" Target="https://www.ansi.org/standards-coordination/collaboratives-activities/additive-manufacturing-collaborative" TargetMode="Externa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8" Type="http://schemas.openxmlformats.org/officeDocument/2006/relationships/hyperlink" Target="https://www.iso.org/standard/77686.html" TargetMode="External"/><Relationship Id="rId3" Type="http://schemas.openxmlformats.org/officeDocument/2006/relationships/hyperlink" Target="https://www.pdfa.org/3d-pdf-at-the-pdf-association/" TargetMode="External"/><Relationship Id="rId7" Type="http://schemas.openxmlformats.org/officeDocument/2006/relationships/hyperlink" Target="https://pdfa.org/resource/3d-formats/#prc-1" TargetMode="External"/><Relationship Id="rId2" Type="http://schemas.openxmlformats.org/officeDocument/2006/relationships/hyperlink" Target="https://www.vdma.org/events-trade-fairs/-/event/view/70649" TargetMode="External"/><Relationship Id="rId1" Type="http://schemas.openxmlformats.org/officeDocument/2006/relationships/slideLayout" Target="../slideLayouts/slideLayout2.xml"/><Relationship Id="rId6" Type="http://schemas.openxmlformats.org/officeDocument/2006/relationships/hyperlink" Target="https://pdfa.org/resource/iso-21757-ecmascript/" TargetMode="External"/><Relationship Id="rId5" Type="http://schemas.openxmlformats.org/officeDocument/2006/relationships/hyperlink" Target="https://pdfa.org/resource/iso-32000-pdf/#pdf-2" TargetMode="External"/><Relationship Id="rId4" Type="http://schemas.openxmlformats.org/officeDocument/2006/relationships/hyperlink" Target="https://www.iso.org/committee/53674.html" TargetMode="External"/><Relationship Id="rId9" Type="http://schemas.openxmlformats.org/officeDocument/2006/relationships/hyperlink" Target="https://www.iso.org/standard/45880.html" TargetMode="Externa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hyperlink" Target="mailto:pwg-announce@pwg.org"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hyperlink" Target="https://www.pwg.org/chair/meeting-info/meetings.html"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Shape 73"/>
          <p:cNvSpPr>
            <a:spLocks noGrp="1"/>
          </p:cNvSpPr>
          <p:nvPr>
            <p:ph type="title"/>
          </p:nvPr>
        </p:nvSpPr>
        <p:spPr>
          <a:xfrm>
            <a:off x="508000" y="3007311"/>
            <a:ext cx="6858000" cy="1058333"/>
          </a:xfrm>
          <a:prstGeom prst="rect">
            <a:avLst/>
          </a:prstGeom>
        </p:spPr>
        <p:txBody>
          <a:bodyPr lIns="0" tIns="50800" rIns="50800" bIns="50800" anchor="b"/>
          <a:lstStyle/>
          <a:p>
            <a:br>
              <a:rPr lang="en-US" dirty="0"/>
            </a:br>
            <a:r>
              <a:rPr lang="en-US" dirty="0"/>
              <a:t>PWG February 2025 Face-to-Face</a:t>
            </a:r>
            <a:br>
              <a:rPr lang="en-US" dirty="0"/>
            </a:br>
            <a:r>
              <a:rPr lang="en-US" dirty="0"/>
              <a:t>Plenary Session</a:t>
            </a:r>
            <a:endParaRPr dirty="0"/>
          </a:p>
        </p:txBody>
      </p:sp>
      <p:sp>
        <p:nvSpPr>
          <p:cNvPr id="74" name="Shape 74"/>
          <p:cNvSpPr>
            <a:spLocks noGrp="1"/>
          </p:cNvSpPr>
          <p:nvPr>
            <p:ph type="body" sz="half" idx="1"/>
          </p:nvPr>
        </p:nvSpPr>
        <p:spPr>
          <a:prstGeom prst="rect">
            <a:avLst/>
          </a:prstGeom>
        </p:spPr>
        <p:txBody>
          <a:bodyPr/>
          <a:lstStyle/>
          <a:p>
            <a:endParaRPr lang="en-US" dirty="0"/>
          </a:p>
          <a:p>
            <a:endParaRPr lang="en-US" dirty="0"/>
          </a:p>
          <a:p>
            <a:r>
              <a:rPr lang="en-US" dirty="0"/>
              <a:t>Jeremy Leber, PWG Chair</a:t>
            </a:r>
          </a:p>
          <a:p>
            <a:r>
              <a:rPr lang="en-US" dirty="0"/>
              <a:t>February 4, 2025</a:t>
            </a:r>
          </a:p>
        </p:txBody>
      </p:sp>
    </p:spTree>
    <p:extLst>
      <p:ext uri="{BB962C8B-B14F-4D97-AF65-F5344CB8AC3E}">
        <p14:creationId xmlns:p14="http://schemas.microsoft.com/office/powerpoint/2010/main" val="168947725"/>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Shape 137"/>
          <p:cNvSpPr>
            <a:spLocks noGrp="1"/>
          </p:cNvSpPr>
          <p:nvPr>
            <p:ph type="body" idx="1"/>
          </p:nvPr>
        </p:nvSpPr>
        <p:spPr>
          <a:xfrm>
            <a:off x="508000" y="1143001"/>
            <a:ext cx="9550400" cy="4275667"/>
          </a:xfrm>
          <a:prstGeom prst="rect">
            <a:avLst/>
          </a:prstGeom>
        </p:spPr>
        <p:txBody>
          <a:bodyPr>
            <a:normAutofit/>
          </a:bodyPr>
          <a:lstStyle/>
          <a:p>
            <a:pPr marL="33865" indent="0">
              <a:buNone/>
            </a:pPr>
            <a:r>
              <a:rPr lang="en-US" sz="1167" dirty="0"/>
              <a:t>(All times Eastern Standard Time)</a:t>
            </a:r>
          </a:p>
          <a:p>
            <a:pPr marL="33865" indent="0">
              <a:buNone/>
            </a:pPr>
            <a:endParaRPr lang="en-US" sz="1167" dirty="0"/>
          </a:p>
          <a:p>
            <a:pPr marL="33865" indent="0">
              <a:buNone/>
            </a:pPr>
            <a:r>
              <a:rPr lang="en-US" b="1" u="sng" dirty="0"/>
              <a:t>Tuesday, February 4</a:t>
            </a:r>
          </a:p>
          <a:p>
            <a:pPr marL="1907570" lvl="1" indent="-1620509">
              <a:buNone/>
            </a:pPr>
            <a:r>
              <a:rPr lang="en-US" dirty="0"/>
              <a:t>10:00 – 11:30	PWG Plenary</a:t>
            </a:r>
          </a:p>
          <a:p>
            <a:pPr marL="1907570" lvl="1" indent="-1620509">
              <a:buNone/>
            </a:pPr>
            <a:r>
              <a:rPr lang="en-US" dirty="0"/>
              <a:t>11:30 </a:t>
            </a:r>
            <a:r>
              <a:rPr lang="mr-IN" dirty="0"/>
              <a:t>–</a:t>
            </a:r>
            <a:r>
              <a:rPr lang="en-US" dirty="0"/>
              <a:t> 12:00	IPP WG: Status / IPP WG Last Calls of Infra and System</a:t>
            </a:r>
          </a:p>
          <a:p>
            <a:pPr marL="1907570" lvl="1" indent="-1620509">
              <a:buNone/>
            </a:pPr>
            <a:r>
              <a:rPr lang="en-US" dirty="0"/>
              <a:t>12:00 </a:t>
            </a:r>
            <a:r>
              <a:rPr lang="mr-IN" dirty="0"/>
              <a:t>–</a:t>
            </a:r>
            <a:r>
              <a:rPr lang="en-US" dirty="0"/>
              <a:t> 12:45	Break / Lunch </a:t>
            </a:r>
          </a:p>
          <a:p>
            <a:pPr marL="1907570" lvl="1" indent="-1620509">
              <a:buNone/>
            </a:pPr>
            <a:r>
              <a:rPr lang="en-US" dirty="0"/>
              <a:t>12:45 –   2:00     	IPP WG: IPP Everywhere v2.0 (EVE) / IPP Everywhere Self- 	Certification Manual v2.0 (EVESELFCERT)</a:t>
            </a:r>
          </a:p>
          <a:p>
            <a:pPr marL="1907570" lvl="1" indent="-1620509">
              <a:buNone/>
            </a:pPr>
            <a:endParaRPr lang="en-US" dirty="0"/>
          </a:p>
        </p:txBody>
      </p:sp>
      <p:sp>
        <p:nvSpPr>
          <p:cNvPr id="136" name="Shape 136"/>
          <p:cNvSpPr>
            <a:spLocks noGrp="1"/>
          </p:cNvSpPr>
          <p:nvPr>
            <p:ph type="title"/>
          </p:nvPr>
        </p:nvSpPr>
        <p:spPr>
          <a:prstGeom prst="rect">
            <a:avLst/>
          </a:prstGeom>
        </p:spPr>
        <p:txBody>
          <a:bodyPr/>
          <a:lstStyle/>
          <a:p>
            <a:r>
              <a:rPr dirty="0"/>
              <a:t>Agenda </a:t>
            </a:r>
            <a:r>
              <a:rPr lang="en-US" dirty="0"/>
              <a:t>Overview – PWG Day 1</a:t>
            </a:r>
            <a:endParaRPr dirty="0"/>
          </a:p>
        </p:txBody>
      </p:sp>
    </p:spTree>
    <p:extLst>
      <p:ext uri="{BB962C8B-B14F-4D97-AF65-F5344CB8AC3E}">
        <p14:creationId xmlns:p14="http://schemas.microsoft.com/office/powerpoint/2010/main" val="316938929"/>
      </p:ext>
    </p:extLst>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Shape 137"/>
          <p:cNvSpPr>
            <a:spLocks noGrp="1"/>
          </p:cNvSpPr>
          <p:nvPr>
            <p:ph type="body" idx="1"/>
          </p:nvPr>
        </p:nvSpPr>
        <p:spPr>
          <a:prstGeom prst="rect">
            <a:avLst/>
          </a:prstGeom>
        </p:spPr>
        <p:txBody>
          <a:bodyPr>
            <a:normAutofit/>
          </a:bodyPr>
          <a:lstStyle/>
          <a:p>
            <a:pPr marL="33865" indent="0">
              <a:buNone/>
            </a:pPr>
            <a:r>
              <a:rPr lang="en-US" sz="1167" dirty="0"/>
              <a:t>(All times Eastern Standard Time)</a:t>
            </a:r>
          </a:p>
          <a:p>
            <a:pPr marL="33865" indent="0">
              <a:buNone/>
            </a:pPr>
            <a:endParaRPr lang="en-US" sz="1167" dirty="0"/>
          </a:p>
          <a:p>
            <a:pPr marL="33865" indent="0">
              <a:buNone/>
            </a:pPr>
            <a:r>
              <a:rPr lang="en-US" b="1" u="sng" dirty="0"/>
              <a:t>Wednesday, February 5</a:t>
            </a:r>
            <a:endParaRPr b="1" u="sng" dirty="0"/>
          </a:p>
          <a:p>
            <a:pPr marL="1907570" lvl="1" indent="-1620509">
              <a:buNone/>
            </a:pPr>
            <a:r>
              <a:rPr lang="en-US" dirty="0"/>
              <a:t>10:00 – 10:30	IPP WG: Envelope Sizes</a:t>
            </a:r>
          </a:p>
          <a:p>
            <a:pPr marL="1907570" lvl="1" indent="-1620509">
              <a:buNone/>
            </a:pPr>
            <a:r>
              <a:rPr lang="en-US" dirty="0"/>
              <a:t>10:30 – 11:15	IPP WG: IPP Console Extensions v1.0 (CONSOLE)</a:t>
            </a:r>
          </a:p>
          <a:p>
            <a:pPr marL="1907570" lvl="1" indent="-1620509">
              <a:buNone/>
            </a:pPr>
            <a:r>
              <a:rPr lang="en-US" dirty="0"/>
              <a:t>11:15 – 12:00	IPP WG: IPP Firmware Update Extensions v1.0 </a:t>
            </a:r>
          </a:p>
          <a:p>
            <a:pPr marL="1907570" lvl="1" indent="-1620509">
              <a:buNone/>
            </a:pPr>
            <a:r>
              <a:rPr lang="en-US" dirty="0"/>
              <a:t>12:00 </a:t>
            </a:r>
            <a:r>
              <a:rPr lang="mr-IN" dirty="0"/>
              <a:t>–</a:t>
            </a:r>
            <a:r>
              <a:rPr lang="en-US" dirty="0"/>
              <a:t> 12:45	Break / Lunch</a:t>
            </a:r>
          </a:p>
          <a:p>
            <a:pPr marL="1907570" lvl="1" indent="-1620509">
              <a:buNone/>
            </a:pPr>
            <a:r>
              <a:rPr lang="en-US" dirty="0"/>
              <a:t>12:45 </a:t>
            </a:r>
            <a:r>
              <a:rPr lang="mr-IN" dirty="0"/>
              <a:t>–</a:t>
            </a:r>
            <a:r>
              <a:rPr lang="en-US" dirty="0"/>
              <a:t>   1:45	IPP WG: 3D Printing Liaisons: Status &amp; Guidance</a:t>
            </a:r>
          </a:p>
          <a:p>
            <a:pPr marL="1907570" lvl="1" indent="-1620509">
              <a:buNone/>
            </a:pPr>
            <a:r>
              <a:rPr lang="en-US" dirty="0"/>
              <a:t>  1:45 </a:t>
            </a:r>
            <a:r>
              <a:rPr lang="mr-IN" dirty="0"/>
              <a:t>–</a:t>
            </a:r>
            <a:r>
              <a:rPr lang="en-US" dirty="0"/>
              <a:t>   2:00	IPP WG: Next Steps</a:t>
            </a:r>
          </a:p>
        </p:txBody>
      </p:sp>
      <p:sp>
        <p:nvSpPr>
          <p:cNvPr id="136" name="Shape 136"/>
          <p:cNvSpPr>
            <a:spLocks noGrp="1"/>
          </p:cNvSpPr>
          <p:nvPr>
            <p:ph type="title"/>
          </p:nvPr>
        </p:nvSpPr>
        <p:spPr>
          <a:prstGeom prst="rect">
            <a:avLst/>
          </a:prstGeom>
        </p:spPr>
        <p:txBody>
          <a:bodyPr/>
          <a:lstStyle/>
          <a:p>
            <a:r>
              <a:rPr dirty="0"/>
              <a:t>Agenda </a:t>
            </a:r>
            <a:r>
              <a:rPr lang="en-US" dirty="0"/>
              <a:t>Overview – PWG Day 2</a:t>
            </a:r>
            <a:endParaRPr dirty="0"/>
          </a:p>
        </p:txBody>
      </p:sp>
    </p:spTree>
    <p:extLst>
      <p:ext uri="{BB962C8B-B14F-4D97-AF65-F5344CB8AC3E}">
        <p14:creationId xmlns:p14="http://schemas.microsoft.com/office/powerpoint/2010/main" val="2065796981"/>
      </p:ext>
    </p:extLst>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37673A-C0BD-6C4E-B31D-5C017F5B6676}"/>
              </a:ext>
            </a:extLst>
          </p:cNvPr>
          <p:cNvSpPr>
            <a:spLocks noGrp="1"/>
          </p:cNvSpPr>
          <p:nvPr>
            <p:ph type="title"/>
          </p:nvPr>
        </p:nvSpPr>
        <p:spPr/>
        <p:txBody>
          <a:bodyPr/>
          <a:lstStyle/>
          <a:p>
            <a:r>
              <a:rPr lang="en-US" dirty="0"/>
              <a:t>Steering Committee Updates</a:t>
            </a:r>
          </a:p>
        </p:txBody>
      </p:sp>
    </p:spTree>
    <p:extLst>
      <p:ext uri="{BB962C8B-B14F-4D97-AF65-F5344CB8AC3E}">
        <p14:creationId xmlns:p14="http://schemas.microsoft.com/office/powerpoint/2010/main" val="4140388719"/>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Shape 166"/>
          <p:cNvSpPr>
            <a:spLocks noGrp="1"/>
          </p:cNvSpPr>
          <p:nvPr>
            <p:ph type="body" idx="1"/>
          </p:nvPr>
        </p:nvSpPr>
        <p:spPr>
          <a:prstGeom prst="rect">
            <a:avLst/>
          </a:prstGeom>
        </p:spPr>
        <p:txBody>
          <a:bodyPr>
            <a:normAutofit/>
          </a:bodyPr>
          <a:lstStyle/>
          <a:p>
            <a:r>
              <a:rPr lang="en-US" dirty="0"/>
              <a:t>PWG Chair: Jeremy Leber, Lexmark</a:t>
            </a:r>
          </a:p>
          <a:p>
            <a:pPr lvl="1"/>
            <a:endParaRPr dirty="0">
              <a:highlight>
                <a:srgbClr val="FFFF00"/>
              </a:highlight>
            </a:endParaRPr>
          </a:p>
          <a:p>
            <a:r>
              <a:rPr lang="en-US" dirty="0"/>
              <a:t>PWG Vice Chair: Smith Kennedy, HP Inc.</a:t>
            </a:r>
          </a:p>
          <a:p>
            <a:pPr lvl="1"/>
            <a:endParaRPr dirty="0"/>
          </a:p>
          <a:p>
            <a:r>
              <a:rPr dirty="0"/>
              <a:t>PWG Secretary: Ira McDonald, High North</a:t>
            </a:r>
            <a:endParaRPr lang="en-US" dirty="0"/>
          </a:p>
          <a:p>
            <a:endParaRPr lang="en-US" dirty="0"/>
          </a:p>
          <a:p>
            <a:pPr marL="37627" indent="0">
              <a:buNone/>
            </a:pPr>
            <a:r>
              <a:rPr lang="en-US" dirty="0">
                <a:solidFill>
                  <a:srgbClr val="FF0000"/>
                </a:solidFill>
              </a:rPr>
              <a:t>2025 is an election year. Nominations start in late August!</a:t>
            </a:r>
          </a:p>
          <a:p>
            <a:pPr marL="37627" indent="0">
              <a:buNone/>
            </a:pPr>
            <a:endParaRPr lang="en-US" dirty="0"/>
          </a:p>
          <a:p>
            <a:pPr marL="33865" indent="0">
              <a:buNone/>
            </a:pPr>
            <a:r>
              <a:rPr lang="en-US" dirty="0"/>
              <a:t>Those interested in serving in PWG Officer roles should contact </a:t>
            </a:r>
            <a:r>
              <a:rPr lang="en-US" dirty="0" err="1"/>
              <a:t>chair@pwg.org</a:t>
            </a:r>
            <a:r>
              <a:rPr lang="en-US" dirty="0"/>
              <a:t>.</a:t>
            </a:r>
          </a:p>
          <a:p>
            <a:endParaRPr lang="en-US" dirty="0"/>
          </a:p>
          <a:p>
            <a:pPr marL="33865" indent="0">
              <a:buNone/>
            </a:pPr>
            <a:endParaRPr lang="en-US" sz="1500" dirty="0"/>
          </a:p>
          <a:p>
            <a:endParaRPr lang="en-US" sz="1500" dirty="0"/>
          </a:p>
        </p:txBody>
      </p:sp>
      <p:sp>
        <p:nvSpPr>
          <p:cNvPr id="165" name="Shape 165"/>
          <p:cNvSpPr>
            <a:spLocks noGrp="1"/>
          </p:cNvSpPr>
          <p:nvPr>
            <p:ph type="title"/>
          </p:nvPr>
        </p:nvSpPr>
        <p:spPr>
          <a:prstGeom prst="rect">
            <a:avLst/>
          </a:prstGeom>
        </p:spPr>
        <p:txBody>
          <a:bodyPr/>
          <a:lstStyle/>
          <a:p>
            <a:r>
              <a:rPr dirty="0"/>
              <a:t>Officers (20</a:t>
            </a:r>
            <a:r>
              <a:rPr lang="en-US" dirty="0"/>
              <a:t>23</a:t>
            </a:r>
            <a:r>
              <a:rPr dirty="0"/>
              <a:t>-20</a:t>
            </a:r>
            <a:r>
              <a:rPr lang="en-US" dirty="0"/>
              <a:t>25</a:t>
            </a:r>
            <a:r>
              <a:rPr dirty="0"/>
              <a:t> Term)</a:t>
            </a:r>
          </a:p>
        </p:txBody>
      </p:sp>
    </p:spTree>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 name="Shape 154"/>
          <p:cNvSpPr>
            <a:spLocks noGrp="1"/>
          </p:cNvSpPr>
          <p:nvPr>
            <p:ph type="title"/>
          </p:nvPr>
        </p:nvSpPr>
        <p:spPr>
          <a:prstGeom prst="rect">
            <a:avLst/>
          </a:prstGeom>
        </p:spPr>
        <p:txBody>
          <a:bodyPr/>
          <a:lstStyle/>
          <a:p>
            <a:r>
              <a:rPr lang="en-US" dirty="0"/>
              <a:t>2025</a:t>
            </a:r>
            <a:r>
              <a:rPr dirty="0"/>
              <a:t> Membership</a:t>
            </a:r>
          </a:p>
        </p:txBody>
      </p:sp>
      <p:sp>
        <p:nvSpPr>
          <p:cNvPr id="157" name="Shape 157"/>
          <p:cNvSpPr/>
          <p:nvPr/>
        </p:nvSpPr>
        <p:spPr>
          <a:xfrm>
            <a:off x="1651000" y="1016000"/>
            <a:ext cx="6963833" cy="290614"/>
          </a:xfrm>
          <a:prstGeom prst="rect">
            <a:avLst/>
          </a:prstGeom>
          <a:ln w="12700">
            <a:miter lim="400000"/>
          </a:ln>
          <a:extLst>
            <a:ext uri="{C572A759-6A51-4108-AA02-DFA0A04FC94B}">
              <ma14:wrappingTextBoxFlag xmlns="" xmlns:ma14="http://schemas.microsoft.com/office/mac/drawingml/2011/main" val="1"/>
            </a:ext>
          </a:extLst>
        </p:spPr>
        <p:txBody>
          <a:bodyPr lIns="42333" tIns="42333" rIns="42333" bIns="42333">
            <a:spAutoFit/>
          </a:bodyPr>
          <a:lstStyle>
            <a:lvl1pPr algn="ctr">
              <a:defRPr b="1">
                <a:latin typeface="+mn-lt"/>
                <a:ea typeface="+mn-ea"/>
                <a:cs typeface="+mn-cs"/>
                <a:sym typeface="Verdana"/>
              </a:defRPr>
            </a:lvl1pPr>
          </a:lstStyle>
          <a:p>
            <a:r>
              <a:rPr lang="en-US" sz="1333" dirty="0"/>
              <a:t>29 </a:t>
            </a:r>
            <a:r>
              <a:rPr sz="1333" dirty="0"/>
              <a:t>Members</a:t>
            </a:r>
            <a:endParaRPr sz="1333" dirty="0">
              <a:solidFill>
                <a:srgbClr val="FF0000"/>
              </a:solidFill>
            </a:endParaRPr>
          </a:p>
        </p:txBody>
      </p:sp>
      <p:graphicFrame>
        <p:nvGraphicFramePr>
          <p:cNvPr id="156" name="Table 156"/>
          <p:cNvGraphicFramePr/>
          <p:nvPr>
            <p:extLst>
              <p:ext uri="{D42A27DB-BD31-4B8C-83A1-F6EECF244321}">
                <p14:modId xmlns:p14="http://schemas.microsoft.com/office/powerpoint/2010/main" val="2768222752"/>
              </p:ext>
            </p:extLst>
          </p:nvPr>
        </p:nvGraphicFramePr>
        <p:xfrm>
          <a:off x="1636889" y="1303196"/>
          <a:ext cx="6757460" cy="3984413"/>
        </p:xfrm>
        <a:graphic>
          <a:graphicData uri="http://schemas.openxmlformats.org/drawingml/2006/table">
            <a:tbl>
              <a:tblPr>
                <a:tableStyleId>{8F44A2F1-9E1F-4B54-A3A2-5F16C0AD49E2}</a:tableStyleId>
              </a:tblPr>
              <a:tblGrid>
                <a:gridCol w="1351492">
                  <a:extLst>
                    <a:ext uri="{9D8B030D-6E8A-4147-A177-3AD203B41FA5}">
                      <a16:colId xmlns:a16="http://schemas.microsoft.com/office/drawing/2014/main" val="20000"/>
                    </a:ext>
                  </a:extLst>
                </a:gridCol>
                <a:gridCol w="1351492">
                  <a:extLst>
                    <a:ext uri="{9D8B030D-6E8A-4147-A177-3AD203B41FA5}">
                      <a16:colId xmlns:a16="http://schemas.microsoft.com/office/drawing/2014/main" val="20001"/>
                    </a:ext>
                  </a:extLst>
                </a:gridCol>
                <a:gridCol w="1351492">
                  <a:extLst>
                    <a:ext uri="{9D8B030D-6E8A-4147-A177-3AD203B41FA5}">
                      <a16:colId xmlns:a16="http://schemas.microsoft.com/office/drawing/2014/main" val="20002"/>
                    </a:ext>
                  </a:extLst>
                </a:gridCol>
                <a:gridCol w="1351492">
                  <a:extLst>
                    <a:ext uri="{9D8B030D-6E8A-4147-A177-3AD203B41FA5}">
                      <a16:colId xmlns:a16="http://schemas.microsoft.com/office/drawing/2014/main" val="20003"/>
                    </a:ext>
                  </a:extLst>
                </a:gridCol>
                <a:gridCol w="1351492">
                  <a:extLst>
                    <a:ext uri="{9D8B030D-6E8A-4147-A177-3AD203B41FA5}">
                      <a16:colId xmlns:a16="http://schemas.microsoft.com/office/drawing/2014/main" val="1284252174"/>
                    </a:ext>
                  </a:extLst>
                </a:gridCol>
              </a:tblGrid>
              <a:tr h="668867">
                <a:tc>
                  <a:txBody>
                    <a:bodyPr/>
                    <a:lstStyle/>
                    <a:p>
                      <a:pPr marR="40640" defTabSz="914400">
                        <a:spcBef>
                          <a:spcPts val="400"/>
                        </a:spcBef>
                        <a:tabLst>
                          <a:tab pos="914400" algn="l"/>
                        </a:tabLst>
                        <a:defRPr sz="1800">
                          <a:uFillTx/>
                        </a:defRPr>
                      </a:pPr>
                      <a:r>
                        <a:rPr lang="en-US" sz="800" dirty="0">
                          <a:uFill>
                            <a:solidFill>
                              <a:srgbClr val="000000"/>
                            </a:solidFill>
                          </a:uFill>
                          <a:sym typeface="Verdana"/>
                        </a:rPr>
                        <a:t>Alan Sukert</a:t>
                      </a:r>
                      <a:endParaRPr sz="800" dirty="0">
                        <a:uFill>
                          <a:solidFill>
                            <a:srgbClr val="000000"/>
                          </a:solidFill>
                        </a:uFill>
                        <a:sym typeface="Verdana"/>
                      </a:endParaRPr>
                    </a:p>
                  </a:txBody>
                  <a:tcPr marL="42333" marR="42333" marT="42333" marB="42333" anchor="ctr" horzOverflow="overflow">
                    <a:lnL w="12700">
                      <a:solidFill>
                        <a:srgbClr val="929292"/>
                      </a:solidFill>
                      <a:miter lim="400000"/>
                    </a:lnL>
                    <a:lnR w="12700" cap="flat" cmpd="sng" algn="ctr">
                      <a:solidFill>
                        <a:srgbClr val="929292"/>
                      </a:solidFill>
                      <a:prstDash val="solid"/>
                      <a:miter lim="400000"/>
                      <a:headEnd type="none" w="med" len="med"/>
                      <a:tailEnd type="none" w="med" len="med"/>
                    </a:lnR>
                    <a:lnT w="12700">
                      <a:solidFill>
                        <a:srgbClr val="929292"/>
                      </a:solidFill>
                      <a:miter lim="400000"/>
                    </a:lnT>
                    <a:lnB w="12700" cap="flat" cmpd="sng" algn="ctr">
                      <a:solidFill>
                        <a:srgbClr val="929292"/>
                      </a:solidFill>
                      <a:prstDash val="solid"/>
                      <a:miter lim="400000"/>
                      <a:headEnd type="none" w="med" len="med"/>
                      <a:tailEnd type="none" w="med" len="med"/>
                    </a:lnB>
                  </a:tcPr>
                </a:tc>
                <a:tc>
                  <a:txBody>
                    <a:bodyPr/>
                    <a:lstStyle/>
                    <a:p>
                      <a:pPr marR="40640" defTabSz="914400">
                        <a:spcBef>
                          <a:spcPts val="400"/>
                        </a:spcBef>
                        <a:tabLst>
                          <a:tab pos="914400" algn="l"/>
                        </a:tabLst>
                        <a:defRPr sz="1800">
                          <a:uFillTx/>
                        </a:defRPr>
                      </a:pPr>
                      <a:endParaRPr lang="en-US" sz="800" dirty="0">
                        <a:uFill>
                          <a:solidFill>
                            <a:srgbClr val="000000"/>
                          </a:solidFill>
                        </a:uFill>
                        <a:sym typeface="Verdana"/>
                      </a:endParaRPr>
                    </a:p>
                    <a:p>
                      <a:pPr marR="40640" defTabSz="914400">
                        <a:spcBef>
                          <a:spcPts val="400"/>
                        </a:spcBef>
                        <a:tabLst>
                          <a:tab pos="914400" algn="l"/>
                        </a:tabLst>
                        <a:defRPr sz="1800">
                          <a:uFillTx/>
                        </a:defRPr>
                      </a:pPr>
                      <a:endParaRPr lang="en-US" sz="800" dirty="0">
                        <a:uFill>
                          <a:solidFill>
                            <a:srgbClr val="000000"/>
                          </a:solidFill>
                        </a:uFill>
                        <a:sym typeface="Verdana"/>
                      </a:endParaRPr>
                    </a:p>
                    <a:p>
                      <a:pPr marR="40640" defTabSz="914400">
                        <a:spcBef>
                          <a:spcPts val="400"/>
                        </a:spcBef>
                        <a:tabLst>
                          <a:tab pos="914400" algn="l"/>
                        </a:tabLst>
                        <a:defRPr sz="1800">
                          <a:uFillTx/>
                        </a:defRPr>
                      </a:pPr>
                      <a:endParaRPr lang="en-US" sz="800" dirty="0">
                        <a:uFill>
                          <a:solidFill>
                            <a:srgbClr val="000000"/>
                          </a:solidFill>
                        </a:uFill>
                        <a:sym typeface="Verdana"/>
                      </a:endParaRPr>
                    </a:p>
                    <a:p>
                      <a:pPr marR="40640" defTabSz="914400">
                        <a:spcBef>
                          <a:spcPts val="400"/>
                        </a:spcBef>
                        <a:tabLst>
                          <a:tab pos="914400" algn="l"/>
                        </a:tabLst>
                        <a:defRPr sz="1800">
                          <a:uFillTx/>
                        </a:defRPr>
                      </a:pPr>
                      <a:r>
                        <a:rPr lang="en-US" sz="800" dirty="0">
                          <a:uFill>
                            <a:solidFill>
                              <a:srgbClr val="000000"/>
                            </a:solidFill>
                          </a:uFill>
                          <a:sym typeface="Verdana"/>
                        </a:rPr>
                        <a:t>Epson</a:t>
                      </a:r>
                    </a:p>
                  </a:txBody>
                  <a:tcPr marL="42333" marR="42333" marT="42333" marB="42333" anchor="ctr" horzOverflow="overflow">
                    <a:lnL w="12700">
                      <a:solidFill>
                        <a:srgbClr val="929292"/>
                      </a:solidFill>
                      <a:miter lim="400000"/>
                    </a:lnL>
                    <a:lnR w="12700" cap="flat" cmpd="sng" algn="ctr">
                      <a:solidFill>
                        <a:srgbClr val="929292"/>
                      </a:solidFill>
                      <a:prstDash val="solid"/>
                      <a:miter lim="400000"/>
                      <a:headEnd type="none" w="med" len="med"/>
                      <a:tailEnd type="none" w="med" len="med"/>
                    </a:lnR>
                    <a:lnT w="12700">
                      <a:solidFill>
                        <a:srgbClr val="929292"/>
                      </a:solidFill>
                      <a:miter lim="400000"/>
                    </a:lnT>
                    <a:lnB w="12700" cap="flat" cmpd="sng" algn="ctr">
                      <a:solidFill>
                        <a:srgbClr val="929292"/>
                      </a:solidFill>
                      <a:prstDash val="solid"/>
                      <a:miter lim="400000"/>
                      <a:headEnd type="none" w="med" len="med"/>
                      <a:tailEnd type="none" w="med" len="med"/>
                    </a:lnB>
                  </a:tcPr>
                </a:tc>
                <a:tc>
                  <a:txBody>
                    <a:bodyPr/>
                    <a:lstStyle/>
                    <a:p>
                      <a:pPr marL="0" marR="40640" lvl="0" indent="0" algn="ctr" defTabSz="914400" eaLnBrk="1" fontAlgn="auto" latinLnBrk="0" hangingPunct="1">
                        <a:lnSpc>
                          <a:spcPct val="100000"/>
                        </a:lnSpc>
                        <a:spcBef>
                          <a:spcPts val="400"/>
                        </a:spcBef>
                        <a:spcAft>
                          <a:spcPts val="0"/>
                        </a:spcAft>
                        <a:buClrTx/>
                        <a:buSzTx/>
                        <a:buFontTx/>
                        <a:buNone/>
                        <a:tabLst>
                          <a:tab pos="914400" algn="l"/>
                        </a:tabLst>
                        <a:defRPr sz="1800">
                          <a:uFillTx/>
                        </a:defRPr>
                      </a:pPr>
                      <a:r>
                        <a:rPr lang="en-US" sz="800" dirty="0">
                          <a:uFill>
                            <a:solidFill>
                              <a:srgbClr val="000000"/>
                            </a:solidFill>
                          </a:uFill>
                          <a:sym typeface="Verdana"/>
                        </a:rPr>
                        <a:t>HP Inc.</a:t>
                      </a:r>
                    </a:p>
                  </a:txBody>
                  <a:tcPr marL="42333" marR="42333" marT="42333" marB="42333" anchor="b" horzOverflow="overflow">
                    <a:lnL w="12700" cap="flat" cmpd="sng" algn="ctr">
                      <a:solidFill>
                        <a:srgbClr val="929292"/>
                      </a:solidFill>
                      <a:prstDash val="solid"/>
                      <a:miter lim="400000"/>
                      <a:headEnd type="none" w="med" len="med"/>
                      <a:tailEnd type="none" w="med" len="med"/>
                    </a:lnL>
                    <a:lnR w="12700" cap="flat" cmpd="sng" algn="ctr">
                      <a:solidFill>
                        <a:srgbClr val="929292"/>
                      </a:solidFill>
                      <a:prstDash val="solid"/>
                      <a:miter lim="400000"/>
                      <a:headEnd type="none" w="med" len="med"/>
                      <a:tailEnd type="none" w="med" len="med"/>
                    </a:lnR>
                    <a:lnT w="12700">
                      <a:solidFill>
                        <a:srgbClr val="929292"/>
                      </a:solidFill>
                      <a:miter lim="400000"/>
                    </a:lnT>
                    <a:lnB w="12700" cap="flat" cmpd="sng" algn="ctr">
                      <a:solidFill>
                        <a:srgbClr val="929292"/>
                      </a:solidFill>
                      <a:prstDash val="solid"/>
                      <a:miter lim="400000"/>
                      <a:headEnd type="none" w="med" len="med"/>
                      <a:tailEnd type="none" w="med" len="med"/>
                    </a:lnB>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US" sz="800" dirty="0">
                          <a:uFill>
                            <a:solidFill>
                              <a:srgbClr val="000000"/>
                            </a:solidFill>
                          </a:uFill>
                          <a:sym typeface="Verdana"/>
                        </a:rPr>
                        <a:t>Microsoft</a:t>
                      </a:r>
                    </a:p>
                  </a:txBody>
                  <a:tcPr marL="42333" marR="42333" marT="42333" marB="42333" anchor="b" horzOverflow="overflow">
                    <a:lnL w="12700" cap="flat" cmpd="sng" algn="ctr">
                      <a:solidFill>
                        <a:srgbClr val="929292"/>
                      </a:solidFill>
                      <a:prstDash val="solid"/>
                      <a:miter lim="400000"/>
                      <a:headEnd type="none" w="med" len="med"/>
                      <a:tailEnd type="none" w="med" len="med"/>
                    </a:lnL>
                    <a:lnR w="12700" cap="flat" cmpd="sng" algn="ctr">
                      <a:solidFill>
                        <a:srgbClr val="929292"/>
                      </a:solidFill>
                      <a:prstDash val="solid"/>
                      <a:miter lim="400000"/>
                      <a:headEnd type="none" w="med" len="med"/>
                      <a:tailEnd type="none" w="med" len="med"/>
                    </a:lnR>
                    <a:lnT w="12700">
                      <a:solidFill>
                        <a:srgbClr val="929292"/>
                      </a:solidFill>
                      <a:miter lim="400000"/>
                    </a:lnT>
                    <a:lnB w="12700">
                      <a:solidFill>
                        <a:srgbClr val="929292"/>
                      </a:solidFill>
                      <a:miter lim="400000"/>
                    </a:lnB>
                  </a:tcPr>
                </a:tc>
                <a:tc>
                  <a:txBody>
                    <a:bodyPr/>
                    <a:lstStyle/>
                    <a:p>
                      <a:pPr marL="0" marR="0" lvl="0" indent="0" algn="ctr" defTabSz="584200" eaLnBrk="1" fontAlgn="auto" latinLnBrk="0" hangingPunct="1">
                        <a:lnSpc>
                          <a:spcPct val="100000"/>
                        </a:lnSpc>
                        <a:spcBef>
                          <a:spcPts val="0"/>
                        </a:spcBef>
                        <a:spcAft>
                          <a:spcPts val="0"/>
                        </a:spcAft>
                        <a:buClrTx/>
                        <a:buSzTx/>
                        <a:buFontTx/>
                        <a:buNone/>
                        <a:tabLst/>
                        <a:defRPr/>
                      </a:pPr>
                      <a:endParaRPr lang="en-US" sz="800" dirty="0"/>
                    </a:p>
                    <a:p>
                      <a:pPr marL="0" marR="0" lvl="0" indent="0" algn="ctr" defTabSz="584200" eaLnBrk="1" fontAlgn="auto" latinLnBrk="0" hangingPunct="1">
                        <a:lnSpc>
                          <a:spcPct val="100000"/>
                        </a:lnSpc>
                        <a:spcBef>
                          <a:spcPts val="0"/>
                        </a:spcBef>
                        <a:spcAft>
                          <a:spcPts val="0"/>
                        </a:spcAft>
                        <a:buClrTx/>
                        <a:buSzTx/>
                        <a:buFontTx/>
                        <a:buNone/>
                        <a:tabLst/>
                        <a:defRPr/>
                      </a:pPr>
                      <a:endParaRPr lang="en-US" sz="800" dirty="0"/>
                    </a:p>
                    <a:p>
                      <a:pPr marL="0" marR="0" lvl="0" indent="0" algn="ctr" defTabSz="584200" eaLnBrk="1" fontAlgn="auto" latinLnBrk="0" hangingPunct="1">
                        <a:lnSpc>
                          <a:spcPct val="100000"/>
                        </a:lnSpc>
                        <a:spcBef>
                          <a:spcPts val="0"/>
                        </a:spcBef>
                        <a:spcAft>
                          <a:spcPts val="0"/>
                        </a:spcAft>
                        <a:buClrTx/>
                        <a:buSzTx/>
                        <a:buFontTx/>
                        <a:buNone/>
                        <a:tabLst/>
                        <a:defRPr/>
                      </a:pPr>
                      <a:endParaRPr lang="en-US" sz="800" dirty="0"/>
                    </a:p>
                    <a:p>
                      <a:pPr marL="0" marR="0" lvl="0" indent="0" algn="ctr" defTabSz="584200" eaLnBrk="1" fontAlgn="auto" latinLnBrk="0" hangingPunct="1">
                        <a:lnSpc>
                          <a:spcPct val="100000"/>
                        </a:lnSpc>
                        <a:spcBef>
                          <a:spcPts val="0"/>
                        </a:spcBef>
                        <a:spcAft>
                          <a:spcPts val="0"/>
                        </a:spcAft>
                        <a:buClrTx/>
                        <a:buSzTx/>
                        <a:buFontTx/>
                        <a:buNone/>
                        <a:tabLst/>
                        <a:defRPr/>
                      </a:pPr>
                      <a:endParaRPr lang="en-US" sz="800" dirty="0"/>
                    </a:p>
                    <a:p>
                      <a:pPr marL="0" marR="0" lvl="0" indent="0" algn="ctr" defTabSz="584200" eaLnBrk="1" fontAlgn="auto" latinLnBrk="0" hangingPunct="1">
                        <a:lnSpc>
                          <a:spcPct val="100000"/>
                        </a:lnSpc>
                        <a:spcBef>
                          <a:spcPts val="0"/>
                        </a:spcBef>
                        <a:spcAft>
                          <a:spcPts val="0"/>
                        </a:spcAft>
                        <a:buClrTx/>
                        <a:buSzTx/>
                        <a:buFontTx/>
                        <a:buNone/>
                        <a:tabLst/>
                        <a:defRPr/>
                      </a:pPr>
                      <a:r>
                        <a:rPr lang="en-US" sz="800" dirty="0"/>
                        <a:t>Synaptics</a:t>
                      </a:r>
                    </a:p>
                  </a:txBody>
                  <a:tcPr marL="42333" marR="42333" marT="42333" marB="42333" anchor="ctr" horzOverflow="overflow">
                    <a:lnL w="12700" cap="flat" cmpd="sng" algn="ctr">
                      <a:solidFill>
                        <a:srgbClr val="929292"/>
                      </a:solidFill>
                      <a:prstDash val="solid"/>
                      <a:miter lim="400000"/>
                      <a:headEnd type="none" w="med" len="med"/>
                      <a:tailEnd type="none" w="med" len="med"/>
                    </a:lnL>
                    <a:lnR w="12700">
                      <a:solidFill>
                        <a:srgbClr val="929292"/>
                      </a:solidFill>
                      <a:miter lim="400000"/>
                    </a:lnR>
                    <a:lnT w="12700">
                      <a:solidFill>
                        <a:srgbClr val="929292"/>
                      </a:solidFill>
                      <a:miter lim="400000"/>
                    </a:lnT>
                    <a:lnB w="12700" cap="flat" cmpd="sng" algn="ctr">
                      <a:solidFill>
                        <a:srgbClr val="929292"/>
                      </a:solidFill>
                      <a:prstDash val="solid"/>
                      <a:miter lim="400000"/>
                      <a:headEnd type="none" w="med" len="med"/>
                      <a:tailEnd type="none" w="med" len="med"/>
                    </a:lnB>
                  </a:tcPr>
                </a:tc>
                <a:extLst>
                  <a:ext uri="{0D108BD9-81ED-4DB2-BD59-A6C34878D82A}">
                    <a16:rowId xmlns:a16="http://schemas.microsoft.com/office/drawing/2014/main" val="10000"/>
                  </a:ext>
                </a:extLst>
              </a:tr>
              <a:tr h="647700">
                <a:tc>
                  <a:txBody>
                    <a:bodyPr/>
                    <a:lstStyle/>
                    <a:p>
                      <a:pPr marR="40640" defTabSz="914400">
                        <a:spcBef>
                          <a:spcPts val="400"/>
                        </a:spcBef>
                        <a:tabLst>
                          <a:tab pos="914400" algn="l"/>
                        </a:tabLst>
                        <a:defRPr sz="1800">
                          <a:uFillTx/>
                        </a:defRPr>
                      </a:pPr>
                      <a:r>
                        <a:rPr lang="en-US" sz="800" dirty="0">
                          <a:uFill>
                            <a:solidFill>
                              <a:srgbClr val="000000"/>
                            </a:solidFill>
                          </a:uFill>
                          <a:sym typeface="Verdana"/>
                        </a:rPr>
                        <a:t>Apple Inc.</a:t>
                      </a:r>
                      <a:endParaRPr sz="800" dirty="0">
                        <a:uFill>
                          <a:solidFill>
                            <a:srgbClr val="000000"/>
                          </a:solidFill>
                        </a:uFill>
                        <a:sym typeface="Verdana"/>
                      </a:endParaRPr>
                    </a:p>
                  </a:txBody>
                  <a:tcPr marL="42333" marR="42333" marT="42333" marB="42333" anchor="b" horzOverflow="overflow">
                    <a:lnL w="12700">
                      <a:solidFill>
                        <a:srgbClr val="929292"/>
                      </a:solidFill>
                      <a:miter lim="400000"/>
                    </a:lnL>
                    <a:lnR w="12700" cap="flat" cmpd="sng" algn="ctr">
                      <a:solidFill>
                        <a:srgbClr val="929292"/>
                      </a:solidFill>
                      <a:prstDash val="solid"/>
                      <a:miter lim="400000"/>
                      <a:headEnd type="none" w="med" len="med"/>
                      <a:tailEnd type="none" w="med" len="med"/>
                    </a:lnR>
                    <a:lnT w="12700">
                      <a:solidFill>
                        <a:srgbClr val="929292"/>
                      </a:solidFill>
                      <a:miter lim="400000"/>
                    </a:lnT>
                    <a:lnB w="12700">
                      <a:solidFill>
                        <a:srgbClr val="929292"/>
                      </a:solidFill>
                      <a:miter lim="400000"/>
                    </a:lnB>
                  </a:tcPr>
                </a:tc>
                <a:tc>
                  <a:txBody>
                    <a:bodyPr/>
                    <a:lstStyle/>
                    <a:p>
                      <a:pPr marL="0" marR="40640" lvl="0" indent="0" algn="ctr" defTabSz="914400" eaLnBrk="1" fontAlgn="auto" latinLnBrk="0" hangingPunct="1">
                        <a:lnSpc>
                          <a:spcPct val="100000"/>
                        </a:lnSpc>
                        <a:spcBef>
                          <a:spcPts val="400"/>
                        </a:spcBef>
                        <a:spcAft>
                          <a:spcPts val="0"/>
                        </a:spcAft>
                        <a:buClrTx/>
                        <a:buSzTx/>
                        <a:buFontTx/>
                        <a:buNone/>
                        <a:tabLst>
                          <a:tab pos="914400" algn="l"/>
                        </a:tabLst>
                        <a:defRPr sz="1800">
                          <a:uFillTx/>
                        </a:defRPr>
                      </a:pPr>
                      <a:r>
                        <a:rPr lang="en-US" sz="800" dirty="0">
                          <a:uFill>
                            <a:solidFill>
                              <a:srgbClr val="000000"/>
                            </a:solidFill>
                          </a:uFill>
                          <a:sym typeface="Verdana"/>
                        </a:rPr>
                        <a:t>Fiery, LLC</a:t>
                      </a:r>
                    </a:p>
                  </a:txBody>
                  <a:tcPr marL="42333" marR="42333" marT="42333" marB="42333" anchor="b" horzOverflow="overflow">
                    <a:lnL w="12700" cap="flat" cmpd="sng" algn="ctr">
                      <a:solidFill>
                        <a:srgbClr val="929292"/>
                      </a:solidFill>
                      <a:prstDash val="solid"/>
                      <a:miter lim="400000"/>
                      <a:headEnd type="none" w="med" len="med"/>
                      <a:tailEnd type="none" w="med" len="med"/>
                    </a:lnL>
                    <a:lnR w="12700" cap="flat" cmpd="sng" algn="ctr">
                      <a:solidFill>
                        <a:srgbClr val="929292"/>
                      </a:solidFill>
                      <a:prstDash val="solid"/>
                      <a:miter lim="400000"/>
                      <a:headEnd type="none" w="med" len="med"/>
                      <a:tailEnd type="none" w="med" len="med"/>
                    </a:lnR>
                    <a:lnT w="12700">
                      <a:solidFill>
                        <a:srgbClr val="929292"/>
                      </a:solidFill>
                      <a:miter lim="400000"/>
                    </a:lnT>
                    <a:lnB w="12700" cap="flat" cmpd="sng" algn="ctr">
                      <a:solidFill>
                        <a:srgbClr val="929292"/>
                      </a:solidFill>
                      <a:prstDash val="solid"/>
                      <a:miter lim="400000"/>
                      <a:headEnd type="none" w="med" len="med"/>
                      <a:tailEnd type="none" w="med" len="med"/>
                    </a:lnB>
                  </a:tcPr>
                </a:tc>
                <a:tc>
                  <a:txBody>
                    <a:bodyPr/>
                    <a:lstStyle/>
                    <a:p>
                      <a:pPr marL="0" marR="40640" lvl="0" indent="0" algn="ctr" defTabSz="914400" eaLnBrk="1" fontAlgn="auto" latinLnBrk="0" hangingPunct="1">
                        <a:lnSpc>
                          <a:spcPct val="100000"/>
                        </a:lnSpc>
                        <a:spcBef>
                          <a:spcPts val="400"/>
                        </a:spcBef>
                        <a:spcAft>
                          <a:spcPts val="0"/>
                        </a:spcAft>
                        <a:buClrTx/>
                        <a:buSzTx/>
                        <a:buFontTx/>
                        <a:buNone/>
                        <a:tabLst>
                          <a:tab pos="914400" algn="l"/>
                        </a:tabLst>
                        <a:defRPr sz="1800">
                          <a:uFillTx/>
                        </a:defRPr>
                      </a:pPr>
                      <a:r>
                        <a:rPr lang="en-US" sz="800" dirty="0">
                          <a:uFill>
                            <a:solidFill>
                              <a:srgbClr val="000000"/>
                            </a:solidFill>
                          </a:uFill>
                          <a:sym typeface="Verdana"/>
                        </a:rPr>
                        <a:t>Konica Minolta</a:t>
                      </a:r>
                    </a:p>
                  </a:txBody>
                  <a:tcPr marL="42333" marR="42333" marT="42333" marB="42333" anchor="b" horzOverflow="overflow">
                    <a:lnL w="12700" cap="flat" cmpd="sng" algn="ctr">
                      <a:solidFill>
                        <a:srgbClr val="929292"/>
                      </a:solidFill>
                      <a:prstDash val="solid"/>
                      <a:miter lim="400000"/>
                      <a:headEnd type="none" w="med" len="med"/>
                      <a:tailEnd type="none" w="med" len="med"/>
                    </a:lnL>
                    <a:lnR w="12700" cap="flat" cmpd="sng" algn="ctr">
                      <a:solidFill>
                        <a:srgbClr val="929292"/>
                      </a:solidFill>
                      <a:prstDash val="solid"/>
                      <a:miter lim="400000"/>
                      <a:headEnd type="none" w="med" len="med"/>
                      <a:tailEnd type="none" w="med" len="med"/>
                    </a:lnR>
                    <a:lnT w="12700">
                      <a:solidFill>
                        <a:srgbClr val="929292"/>
                      </a:solidFill>
                      <a:miter lim="400000"/>
                    </a:lnT>
                    <a:lnB w="12700" cap="flat" cmpd="sng" algn="ctr">
                      <a:solidFill>
                        <a:srgbClr val="929292"/>
                      </a:solidFill>
                      <a:prstDash val="solid"/>
                      <a:miter lim="400000"/>
                      <a:headEnd type="none" w="med" len="med"/>
                      <a:tailEnd type="none" w="med" len="med"/>
                    </a:lnB>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US" sz="800" dirty="0">
                          <a:uFill>
                            <a:solidFill>
                              <a:srgbClr val="000000"/>
                            </a:solidFill>
                          </a:uFill>
                          <a:sym typeface="Verdana"/>
                        </a:rPr>
                        <a:t>Oki Electric Industry Co., Ltd</a:t>
                      </a:r>
                    </a:p>
                  </a:txBody>
                  <a:tcPr marL="42333" marR="42333" marT="42333" marB="42333" anchor="b" horzOverflow="overflow">
                    <a:lnL w="12700" cap="flat" cmpd="sng" algn="ctr">
                      <a:solidFill>
                        <a:srgbClr val="929292"/>
                      </a:solidFill>
                      <a:prstDash val="solid"/>
                      <a:miter lim="400000"/>
                      <a:headEnd type="none" w="med" len="med"/>
                      <a:tailEnd type="none" w="med" len="med"/>
                    </a:lnL>
                    <a:lnR w="12700" cap="flat" cmpd="sng" algn="ctr">
                      <a:solidFill>
                        <a:srgbClr val="929292"/>
                      </a:solidFill>
                      <a:prstDash val="solid"/>
                      <a:miter lim="400000"/>
                      <a:headEnd type="none" w="med" len="med"/>
                      <a:tailEnd type="none" w="med" len="med"/>
                    </a:lnR>
                    <a:lnT w="12700">
                      <a:solidFill>
                        <a:srgbClr val="929292"/>
                      </a:solidFill>
                      <a:miter lim="400000"/>
                    </a:lnT>
                    <a:lnB w="12700" cap="flat" cmpd="sng" algn="ctr">
                      <a:solidFill>
                        <a:srgbClr val="929292"/>
                      </a:solidFill>
                      <a:prstDash val="solid"/>
                      <a:miter lim="400000"/>
                      <a:headEnd type="none" w="med" len="med"/>
                      <a:tailEnd type="none" w="med" len="med"/>
                    </a:lnB>
                  </a:tcPr>
                </a:tc>
                <a:tc>
                  <a:txBody>
                    <a:bodyPr/>
                    <a:lstStyle/>
                    <a:p>
                      <a:pPr marL="0" marR="40640" lvl="0" indent="0" algn="ctr" defTabSz="914400" eaLnBrk="1" fontAlgn="auto" latinLnBrk="0" hangingPunct="1">
                        <a:lnSpc>
                          <a:spcPct val="100000"/>
                        </a:lnSpc>
                        <a:spcBef>
                          <a:spcPts val="400"/>
                        </a:spcBef>
                        <a:spcAft>
                          <a:spcPts val="0"/>
                        </a:spcAft>
                        <a:buClrTx/>
                        <a:buSzTx/>
                        <a:buFontTx/>
                        <a:buNone/>
                        <a:tabLst>
                          <a:tab pos="914400" algn="l"/>
                        </a:tabLst>
                        <a:defRPr sz="1800">
                          <a:uFillTx/>
                        </a:defRPr>
                      </a:pPr>
                      <a:r>
                        <a:rPr lang="en-US" sz="800" dirty="0"/>
                        <a:t>Technical Interface Consulting</a:t>
                      </a:r>
                    </a:p>
                    <a:p>
                      <a:pPr marL="0" marR="40640" lvl="0" indent="0" algn="ctr" defTabSz="914400" eaLnBrk="1" fontAlgn="auto" latinLnBrk="0" hangingPunct="1">
                        <a:lnSpc>
                          <a:spcPct val="100000"/>
                        </a:lnSpc>
                        <a:spcBef>
                          <a:spcPts val="400"/>
                        </a:spcBef>
                        <a:spcAft>
                          <a:spcPts val="0"/>
                        </a:spcAft>
                        <a:buClrTx/>
                        <a:buSzTx/>
                        <a:buFontTx/>
                        <a:buNone/>
                        <a:tabLst>
                          <a:tab pos="914400" algn="l"/>
                        </a:tabLst>
                        <a:defRPr sz="1800">
                          <a:uFillTx/>
                        </a:defRPr>
                      </a:pPr>
                      <a:endParaRPr lang="en-US" sz="800" dirty="0"/>
                    </a:p>
                  </a:txBody>
                  <a:tcPr marL="42333" marR="42333" marT="42333" marB="42333" anchor="b" horzOverflow="overflow">
                    <a:lnL w="12700" cap="flat" cmpd="sng" algn="ctr">
                      <a:solidFill>
                        <a:srgbClr val="929292"/>
                      </a:solidFill>
                      <a:prstDash val="solid"/>
                      <a:miter lim="400000"/>
                      <a:headEnd type="none" w="med" len="med"/>
                      <a:tailEnd type="none" w="med" len="med"/>
                    </a:lnL>
                    <a:lnR w="12700">
                      <a:solidFill>
                        <a:srgbClr val="929292"/>
                      </a:solidFill>
                      <a:miter lim="400000"/>
                    </a:lnR>
                    <a:lnT w="12700" cap="flat" cmpd="sng" algn="ctr">
                      <a:solidFill>
                        <a:srgbClr val="929292"/>
                      </a:solidFill>
                      <a:prstDash val="solid"/>
                      <a:miter lim="400000"/>
                      <a:headEnd type="none" w="med" len="med"/>
                      <a:tailEnd type="none" w="med" len="med"/>
                    </a:lnT>
                    <a:lnB w="12700" cap="flat" cmpd="sng" algn="ctr">
                      <a:solidFill>
                        <a:srgbClr val="929292"/>
                      </a:solidFill>
                      <a:prstDash val="solid"/>
                      <a:miter lim="400000"/>
                      <a:headEnd type="none" w="med" len="med"/>
                      <a:tailEnd type="none" w="med" len="med"/>
                    </a:lnB>
                  </a:tcPr>
                </a:tc>
                <a:extLst>
                  <a:ext uri="{0D108BD9-81ED-4DB2-BD59-A6C34878D82A}">
                    <a16:rowId xmlns:a16="http://schemas.microsoft.com/office/drawing/2014/main" val="10001"/>
                  </a:ext>
                </a:extLst>
              </a:tr>
              <a:tr h="647700">
                <a:tc>
                  <a:txBody>
                    <a:bodyPr/>
                    <a:lstStyle/>
                    <a:p>
                      <a:pPr marR="40640" defTabSz="914400">
                        <a:spcBef>
                          <a:spcPts val="400"/>
                        </a:spcBef>
                        <a:tabLst>
                          <a:tab pos="914400" algn="l"/>
                        </a:tabLst>
                        <a:defRPr sz="1800">
                          <a:uFillTx/>
                        </a:defRPr>
                      </a:pPr>
                      <a:r>
                        <a:rPr sz="800" dirty="0">
                          <a:uFill>
                            <a:solidFill>
                              <a:srgbClr val="000000"/>
                            </a:solidFill>
                          </a:uFill>
                          <a:sym typeface="Verdana"/>
                        </a:rPr>
                        <a:t>Brother Industries</a:t>
                      </a:r>
                      <a:r>
                        <a:rPr lang="en-US" sz="800" dirty="0">
                          <a:uFill>
                            <a:solidFill>
                              <a:srgbClr val="000000"/>
                            </a:solidFill>
                          </a:uFill>
                          <a:sym typeface="Verdana"/>
                        </a:rPr>
                        <a:t>, Ltd.</a:t>
                      </a:r>
                      <a:endParaRPr sz="800" dirty="0">
                        <a:uFill>
                          <a:solidFill>
                            <a:srgbClr val="000000"/>
                          </a:solidFill>
                        </a:uFill>
                        <a:sym typeface="Verdana"/>
                      </a:endParaRPr>
                    </a:p>
                  </a:txBody>
                  <a:tcPr marL="42333" marR="42333" marT="42333" marB="42333" anchor="b" horzOverflow="overflow">
                    <a:lnL w="12700">
                      <a:solidFill>
                        <a:srgbClr val="929292"/>
                      </a:solidFill>
                      <a:miter lim="400000"/>
                    </a:lnL>
                    <a:lnR w="12700" cap="flat" cmpd="sng" algn="ctr">
                      <a:solidFill>
                        <a:srgbClr val="929292"/>
                      </a:solidFill>
                      <a:prstDash val="solid"/>
                      <a:miter lim="400000"/>
                      <a:headEnd type="none" w="med" len="med"/>
                      <a:tailEnd type="none" w="med" len="med"/>
                    </a:lnR>
                    <a:lnT w="12700">
                      <a:solidFill>
                        <a:srgbClr val="929292"/>
                      </a:solidFill>
                      <a:miter lim="400000"/>
                    </a:lnT>
                    <a:lnB w="12700">
                      <a:solidFill>
                        <a:srgbClr val="929292"/>
                      </a:solidFill>
                      <a:miter lim="400000"/>
                    </a:lnB>
                  </a:tcPr>
                </a:tc>
                <a:tc>
                  <a:txBody>
                    <a:bodyPr/>
                    <a:lstStyle/>
                    <a:p>
                      <a:pPr marL="0" marR="0" lvl="0" indent="0" algn="ctr" defTabSz="584200" eaLnBrk="1" fontAlgn="auto" latinLnBrk="0" hangingPunct="1">
                        <a:lnSpc>
                          <a:spcPct val="100000"/>
                        </a:lnSpc>
                        <a:spcBef>
                          <a:spcPts val="0"/>
                        </a:spcBef>
                        <a:spcAft>
                          <a:spcPts val="0"/>
                        </a:spcAft>
                        <a:buClrTx/>
                        <a:buSzTx/>
                        <a:buFontTx/>
                        <a:buNone/>
                        <a:tabLst/>
                        <a:defRPr/>
                      </a:pPr>
                      <a:r>
                        <a:rPr lang="en-US" sz="800" dirty="0">
                          <a:uFill>
                            <a:solidFill>
                              <a:srgbClr val="000000"/>
                            </a:solidFill>
                          </a:uFill>
                          <a:sym typeface="Verdana"/>
                        </a:rPr>
                        <a:t>FUJIFILM Business Innovation Corp.</a:t>
                      </a:r>
                    </a:p>
                  </a:txBody>
                  <a:tcPr marL="42333" marR="42333" marT="42333" marB="42333" anchor="b" horzOverflow="overflow">
                    <a:lnL w="12700" cap="flat" cmpd="sng" algn="ctr">
                      <a:solidFill>
                        <a:srgbClr val="929292"/>
                      </a:solidFill>
                      <a:prstDash val="solid"/>
                      <a:miter lim="400000"/>
                      <a:headEnd type="none" w="med" len="med"/>
                      <a:tailEnd type="none" w="med" len="med"/>
                    </a:lnL>
                    <a:lnR w="12700" cap="flat" cmpd="sng" algn="ctr">
                      <a:solidFill>
                        <a:srgbClr val="929292"/>
                      </a:solidFill>
                      <a:prstDash val="solid"/>
                      <a:miter lim="400000"/>
                      <a:headEnd type="none" w="med" len="med"/>
                      <a:tailEnd type="none" w="med" len="med"/>
                    </a:lnR>
                    <a:lnT w="12700" cap="flat" cmpd="sng" algn="ctr">
                      <a:solidFill>
                        <a:srgbClr val="929292"/>
                      </a:solidFill>
                      <a:prstDash val="solid"/>
                      <a:miter lim="400000"/>
                      <a:headEnd type="none" w="med" len="med"/>
                      <a:tailEnd type="none" w="med" len="med"/>
                    </a:lnT>
                    <a:lnB w="12700">
                      <a:solidFill>
                        <a:srgbClr val="929292"/>
                      </a:solidFill>
                      <a:miter lim="400000"/>
                    </a:lnB>
                  </a:tcPr>
                </a:tc>
                <a:tc>
                  <a:txBody>
                    <a:bodyPr/>
                    <a:lstStyle/>
                    <a:p>
                      <a:pPr marL="0" marR="40640" lvl="0" indent="0" algn="ctr" defTabSz="914400" eaLnBrk="1" fontAlgn="auto" latinLnBrk="0" hangingPunct="1">
                        <a:lnSpc>
                          <a:spcPct val="100000"/>
                        </a:lnSpc>
                        <a:spcBef>
                          <a:spcPts val="400"/>
                        </a:spcBef>
                        <a:spcAft>
                          <a:spcPts val="0"/>
                        </a:spcAft>
                        <a:buClrTx/>
                        <a:buSzTx/>
                        <a:buFontTx/>
                        <a:buNone/>
                        <a:tabLst>
                          <a:tab pos="914400" algn="l"/>
                        </a:tabLst>
                        <a:defRPr sz="1800">
                          <a:uFillTx/>
                        </a:defRPr>
                      </a:pPr>
                      <a:r>
                        <a:rPr lang="en-US" sz="800" dirty="0">
                          <a:uFill>
                            <a:solidFill>
                              <a:srgbClr val="000000"/>
                            </a:solidFill>
                          </a:uFill>
                          <a:sym typeface="Verdana"/>
                        </a:rPr>
                        <a:t>Kyocera</a:t>
                      </a:r>
                    </a:p>
                  </a:txBody>
                  <a:tcPr marL="42333" marR="42333" marT="42333" marB="42333" anchor="b" horzOverflow="overflow">
                    <a:lnL w="12700" cap="flat" cmpd="sng" algn="ctr">
                      <a:solidFill>
                        <a:srgbClr val="929292"/>
                      </a:solidFill>
                      <a:prstDash val="solid"/>
                      <a:miter lim="400000"/>
                      <a:headEnd type="none" w="med" len="med"/>
                      <a:tailEnd type="none" w="med" len="med"/>
                    </a:lnL>
                    <a:lnR w="12700" cap="flat" cmpd="sng" algn="ctr">
                      <a:solidFill>
                        <a:srgbClr val="929292"/>
                      </a:solidFill>
                      <a:prstDash val="solid"/>
                      <a:miter lim="400000"/>
                      <a:headEnd type="none" w="med" len="med"/>
                      <a:tailEnd type="none" w="med" len="med"/>
                    </a:lnR>
                    <a:lnT w="12700" cap="flat" cmpd="sng" algn="ctr">
                      <a:solidFill>
                        <a:srgbClr val="929292"/>
                      </a:solidFill>
                      <a:prstDash val="solid"/>
                      <a:miter lim="400000"/>
                      <a:headEnd type="none" w="med" len="med"/>
                      <a:tailEnd type="none" w="med" len="med"/>
                    </a:lnT>
                    <a:lnB w="12700" cap="flat" cmpd="sng" algn="ctr">
                      <a:solidFill>
                        <a:srgbClr val="929292"/>
                      </a:solidFill>
                      <a:prstDash val="solid"/>
                      <a:miter lim="400000"/>
                      <a:headEnd type="none" w="med" len="med"/>
                      <a:tailEnd type="none" w="med" len="med"/>
                    </a:lnB>
                  </a:tcPr>
                </a:tc>
                <a:tc>
                  <a:txBody>
                    <a:bodyPr/>
                    <a:lstStyle/>
                    <a:p>
                      <a:pPr marL="0" marR="40640" lvl="0" indent="0" algn="ctr" defTabSz="914400" rtl="0" eaLnBrk="1" fontAlgn="auto" latinLnBrk="0" hangingPunct="1">
                        <a:lnSpc>
                          <a:spcPct val="100000"/>
                        </a:lnSpc>
                        <a:spcBef>
                          <a:spcPts val="400"/>
                        </a:spcBef>
                        <a:spcAft>
                          <a:spcPts val="0"/>
                        </a:spcAft>
                        <a:buClrTx/>
                        <a:buSzTx/>
                        <a:buFontTx/>
                        <a:buNone/>
                        <a:tabLst>
                          <a:tab pos="914400" algn="l"/>
                        </a:tabLst>
                        <a:defRPr sz="1800">
                          <a:uFillTx/>
                        </a:defRPr>
                      </a:pPr>
                      <a:r>
                        <a:rPr lang="en-US" sz="800" dirty="0" err="1"/>
                        <a:t>PaperCut</a:t>
                      </a:r>
                      <a:r>
                        <a:rPr lang="en-US" sz="800" dirty="0"/>
                        <a:t> Software</a:t>
                      </a:r>
                    </a:p>
                  </a:txBody>
                  <a:tcPr marL="42333" marR="42333" marT="42333" marB="42333" anchor="b" horzOverflow="overflow">
                    <a:lnL w="12700" cap="flat" cmpd="sng" algn="ctr">
                      <a:solidFill>
                        <a:srgbClr val="929292"/>
                      </a:solidFill>
                      <a:prstDash val="solid"/>
                      <a:miter lim="400000"/>
                      <a:headEnd type="none" w="med" len="med"/>
                      <a:tailEnd type="none" w="med" len="med"/>
                    </a:lnL>
                    <a:lnR w="12700" cap="flat" cmpd="sng" algn="ctr">
                      <a:solidFill>
                        <a:srgbClr val="929292"/>
                      </a:solidFill>
                      <a:prstDash val="solid"/>
                      <a:miter lim="400000"/>
                      <a:headEnd type="none" w="med" len="med"/>
                      <a:tailEnd type="none" w="med" len="med"/>
                    </a:lnR>
                    <a:lnT w="12700" cap="flat" cmpd="sng" algn="ctr">
                      <a:solidFill>
                        <a:srgbClr val="929292"/>
                      </a:solidFill>
                      <a:prstDash val="solid"/>
                      <a:miter lim="400000"/>
                      <a:headEnd type="none" w="med" len="med"/>
                      <a:tailEnd type="none" w="med" len="med"/>
                    </a:lnT>
                    <a:lnB w="12700" cap="flat" cmpd="sng" algn="ctr">
                      <a:solidFill>
                        <a:srgbClr val="929292"/>
                      </a:solidFill>
                      <a:prstDash val="solid"/>
                      <a:miter lim="400000"/>
                      <a:headEnd type="none" w="med" len="med"/>
                      <a:tailEnd type="none" w="med" len="med"/>
                    </a:lnB>
                  </a:tcPr>
                </a:tc>
                <a:tc>
                  <a:txBody>
                    <a:bodyPr/>
                    <a:lstStyle/>
                    <a:p>
                      <a:pPr marL="0" marR="40640" lvl="0" indent="0" algn="ctr" defTabSz="914400" eaLnBrk="1" fontAlgn="auto" latinLnBrk="0" hangingPunct="1">
                        <a:lnSpc>
                          <a:spcPct val="100000"/>
                        </a:lnSpc>
                        <a:spcBef>
                          <a:spcPts val="400"/>
                        </a:spcBef>
                        <a:spcAft>
                          <a:spcPts val="0"/>
                        </a:spcAft>
                        <a:buClrTx/>
                        <a:buSzTx/>
                        <a:buFontTx/>
                        <a:buNone/>
                        <a:tabLst>
                          <a:tab pos="914400" algn="l"/>
                        </a:tabLst>
                        <a:defRPr sz="1800">
                          <a:uFillTx/>
                        </a:defRPr>
                      </a:pPr>
                      <a:r>
                        <a:rPr lang="en-US" sz="800" dirty="0"/>
                        <a:t>Toshiba Business Solutions</a:t>
                      </a:r>
                    </a:p>
                  </a:txBody>
                  <a:tcPr marL="42333" marR="42333" marT="42333" marB="42333" anchor="b" horzOverflow="overflow">
                    <a:lnL w="12700" cap="flat" cmpd="sng" algn="ctr">
                      <a:solidFill>
                        <a:srgbClr val="929292"/>
                      </a:solidFill>
                      <a:prstDash val="solid"/>
                      <a:miter lim="400000"/>
                      <a:headEnd type="none" w="med" len="med"/>
                      <a:tailEnd type="none" w="med" len="med"/>
                    </a:lnL>
                    <a:lnR w="12700">
                      <a:solidFill>
                        <a:srgbClr val="929292"/>
                      </a:solidFill>
                      <a:miter lim="400000"/>
                    </a:lnR>
                    <a:lnT w="12700" cap="flat" cmpd="sng" algn="ctr">
                      <a:solidFill>
                        <a:srgbClr val="929292"/>
                      </a:solidFill>
                      <a:prstDash val="solid"/>
                      <a:miter lim="400000"/>
                      <a:headEnd type="none" w="med" len="med"/>
                      <a:tailEnd type="none" w="med" len="med"/>
                    </a:lnT>
                    <a:lnB w="12700" cap="flat" cmpd="sng" algn="ctr">
                      <a:solidFill>
                        <a:srgbClr val="929292"/>
                      </a:solidFill>
                      <a:prstDash val="solid"/>
                      <a:miter lim="400000"/>
                      <a:headEnd type="none" w="med" len="med"/>
                      <a:tailEnd type="none" w="med" len="med"/>
                    </a:lnB>
                  </a:tcPr>
                </a:tc>
                <a:extLst>
                  <a:ext uri="{0D108BD9-81ED-4DB2-BD59-A6C34878D82A}">
                    <a16:rowId xmlns:a16="http://schemas.microsoft.com/office/drawing/2014/main" val="10002"/>
                  </a:ext>
                </a:extLst>
              </a:tr>
              <a:tr h="647700">
                <a:tc>
                  <a:txBody>
                    <a:bodyPr/>
                    <a:lstStyle/>
                    <a:p>
                      <a:pPr marR="40640" defTabSz="914400">
                        <a:spcBef>
                          <a:spcPts val="400"/>
                        </a:spcBef>
                        <a:tabLst>
                          <a:tab pos="914400" algn="l"/>
                        </a:tabLst>
                        <a:defRPr sz="1800">
                          <a:uFillTx/>
                        </a:defRPr>
                      </a:pPr>
                      <a:r>
                        <a:rPr lang="en-US" sz="800" dirty="0">
                          <a:uFill>
                            <a:solidFill>
                              <a:srgbClr val="000000"/>
                            </a:solidFill>
                          </a:uFill>
                          <a:sym typeface="Verdana"/>
                        </a:rPr>
                        <a:t>Canon</a:t>
                      </a:r>
                      <a:endParaRPr sz="800" dirty="0">
                        <a:uFill>
                          <a:solidFill>
                            <a:srgbClr val="000000"/>
                          </a:solidFill>
                        </a:uFill>
                        <a:sym typeface="Verdana"/>
                      </a:endParaRPr>
                    </a:p>
                  </a:txBody>
                  <a:tcPr marL="42333" marR="42333" marT="42333" marB="42333" anchor="b" horzOverflow="overflow">
                    <a:lnL w="12700">
                      <a:solidFill>
                        <a:srgbClr val="929292"/>
                      </a:solidFill>
                      <a:miter lim="400000"/>
                    </a:lnL>
                    <a:lnR w="12700" cap="flat" cmpd="sng" algn="ctr">
                      <a:solidFill>
                        <a:srgbClr val="929292"/>
                      </a:solidFill>
                      <a:prstDash val="solid"/>
                      <a:miter lim="400000"/>
                      <a:headEnd type="none" w="med" len="med"/>
                      <a:tailEnd type="none" w="med" len="med"/>
                    </a:lnR>
                    <a:lnT w="12700" cap="flat" cmpd="sng" algn="ctr">
                      <a:solidFill>
                        <a:srgbClr val="929292"/>
                      </a:solidFill>
                      <a:prstDash val="solid"/>
                      <a:miter lim="400000"/>
                      <a:headEnd type="none" w="med" len="med"/>
                      <a:tailEnd type="none" w="med" len="med"/>
                    </a:lnT>
                    <a:lnB w="12700" cap="flat" cmpd="sng" algn="ctr">
                      <a:solidFill>
                        <a:srgbClr val="929292"/>
                      </a:solidFill>
                      <a:prstDash val="solid"/>
                      <a:miter lim="400000"/>
                      <a:headEnd type="none" w="med" len="med"/>
                      <a:tailEnd type="none" w="med" len="med"/>
                    </a:lnB>
                  </a:tcPr>
                </a:tc>
                <a:tc>
                  <a:txBody>
                    <a:bodyPr/>
                    <a:lstStyle/>
                    <a:p>
                      <a:pPr marL="0" marR="0" lvl="0" indent="0" algn="ctr" defTabSz="584200" eaLnBrk="1" fontAlgn="auto" latinLnBrk="0" hangingPunct="1">
                        <a:lnSpc>
                          <a:spcPct val="100000"/>
                        </a:lnSpc>
                        <a:spcBef>
                          <a:spcPts val="0"/>
                        </a:spcBef>
                        <a:spcAft>
                          <a:spcPts val="0"/>
                        </a:spcAft>
                        <a:buClrTx/>
                        <a:buSzTx/>
                        <a:buFontTx/>
                        <a:buNone/>
                        <a:tabLst/>
                        <a:defRPr/>
                      </a:pPr>
                      <a:r>
                        <a:rPr lang="en-US" sz="800" dirty="0">
                          <a:solidFill>
                            <a:schemeClr val="tx1"/>
                          </a:solidFill>
                          <a:uFill>
                            <a:solidFill>
                              <a:srgbClr val="000000"/>
                            </a:solidFill>
                          </a:uFill>
                          <a:sym typeface="Verdana"/>
                        </a:rPr>
                        <a:t>Google</a:t>
                      </a:r>
                      <a:endParaRPr lang="en-US" sz="800" strike="sngStrike" dirty="0">
                        <a:solidFill>
                          <a:schemeClr val="tx1"/>
                        </a:solidFill>
                        <a:uFill>
                          <a:solidFill>
                            <a:srgbClr val="000000"/>
                          </a:solidFill>
                        </a:uFill>
                        <a:sym typeface="Verdana"/>
                      </a:endParaRPr>
                    </a:p>
                  </a:txBody>
                  <a:tcPr marL="42333" marR="42333" marT="42333" marB="42333" anchor="b" horzOverflow="overflow">
                    <a:lnL w="12700">
                      <a:solidFill>
                        <a:srgbClr val="929292"/>
                      </a:solidFill>
                      <a:miter lim="400000"/>
                    </a:lnL>
                    <a:lnR w="12700" cap="flat" cmpd="sng" algn="ctr">
                      <a:solidFill>
                        <a:srgbClr val="929292"/>
                      </a:solidFill>
                      <a:prstDash val="solid"/>
                      <a:miter lim="400000"/>
                      <a:headEnd type="none" w="med" len="med"/>
                      <a:tailEnd type="none" w="med" len="med"/>
                    </a:lnR>
                    <a:lnT w="12700" cap="flat" cmpd="sng" algn="ctr">
                      <a:solidFill>
                        <a:srgbClr val="929292"/>
                      </a:solidFill>
                      <a:prstDash val="solid"/>
                      <a:miter lim="400000"/>
                      <a:headEnd type="none" w="med" len="med"/>
                      <a:tailEnd type="none" w="med" len="med"/>
                    </a:lnT>
                    <a:lnB w="12700" cap="flat" cmpd="sng" algn="ctr">
                      <a:solidFill>
                        <a:srgbClr val="929292"/>
                      </a:solidFill>
                      <a:prstDash val="solid"/>
                      <a:miter lim="400000"/>
                      <a:headEnd type="none" w="med" len="med"/>
                      <a:tailEnd type="none" w="med" len="med"/>
                    </a:lnB>
                  </a:tcPr>
                </a:tc>
                <a:tc>
                  <a:txBody>
                    <a:bodyPr/>
                    <a:lstStyle/>
                    <a:p>
                      <a:pPr marL="0" marR="40640" lvl="0" indent="0" algn="ctr" defTabSz="914400" eaLnBrk="1" fontAlgn="auto" latinLnBrk="0" hangingPunct="1">
                        <a:lnSpc>
                          <a:spcPct val="100000"/>
                        </a:lnSpc>
                        <a:spcBef>
                          <a:spcPts val="400"/>
                        </a:spcBef>
                        <a:spcAft>
                          <a:spcPts val="0"/>
                        </a:spcAft>
                        <a:buClrTx/>
                        <a:buSzTx/>
                        <a:buFontTx/>
                        <a:buNone/>
                        <a:tabLst>
                          <a:tab pos="914400" algn="l"/>
                        </a:tabLst>
                        <a:defRPr sz="1800">
                          <a:uFillTx/>
                        </a:defRPr>
                      </a:pPr>
                      <a:r>
                        <a:rPr lang="en-US" sz="800" dirty="0">
                          <a:uFill>
                            <a:solidFill>
                              <a:srgbClr val="000000"/>
                            </a:solidFill>
                          </a:uFill>
                          <a:sym typeface="Verdana"/>
                        </a:rPr>
                        <a:t>Lakeside Robotics</a:t>
                      </a:r>
                    </a:p>
                  </a:txBody>
                  <a:tcPr marL="42333" marR="42333" marT="42333" marB="42333" anchor="b" horzOverflow="overflow">
                    <a:lnL w="12700" cap="flat" cmpd="sng" algn="ctr">
                      <a:solidFill>
                        <a:srgbClr val="929292"/>
                      </a:solidFill>
                      <a:prstDash val="solid"/>
                      <a:miter lim="400000"/>
                      <a:headEnd type="none" w="med" len="med"/>
                      <a:tailEnd type="none" w="med" len="med"/>
                    </a:lnL>
                    <a:lnR w="12700" cap="flat" cmpd="sng" algn="ctr">
                      <a:solidFill>
                        <a:srgbClr val="929292"/>
                      </a:solidFill>
                      <a:prstDash val="solid"/>
                      <a:miter lim="400000"/>
                      <a:headEnd type="none" w="med" len="med"/>
                      <a:tailEnd type="none" w="med" len="med"/>
                    </a:lnR>
                    <a:lnT w="12700" cap="flat" cmpd="sng" algn="ctr">
                      <a:solidFill>
                        <a:srgbClr val="929292"/>
                      </a:solidFill>
                      <a:prstDash val="solid"/>
                      <a:miter lim="400000"/>
                      <a:headEnd type="none" w="med" len="med"/>
                      <a:tailEnd type="none" w="med" len="med"/>
                    </a:lnT>
                    <a:lnB w="12700" cap="flat" cmpd="sng" algn="ctr">
                      <a:solidFill>
                        <a:srgbClr val="929292"/>
                      </a:solidFill>
                      <a:prstDash val="solid"/>
                      <a:miter lim="400000"/>
                      <a:headEnd type="none" w="med" len="med"/>
                      <a:tailEnd type="none" w="med" len="med"/>
                    </a:lnB>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US" sz="800" dirty="0" err="1">
                          <a:uFill>
                            <a:solidFill>
                              <a:srgbClr val="000000"/>
                            </a:solidFill>
                          </a:uFill>
                          <a:sym typeface="Verdana"/>
                        </a:rPr>
                        <a:t>PrinterLogic</a:t>
                      </a:r>
                      <a:endParaRPr lang="en-US" sz="800" dirty="0">
                        <a:uFill>
                          <a:solidFill>
                            <a:srgbClr val="000000"/>
                          </a:solidFill>
                        </a:uFill>
                        <a:sym typeface="Verdana"/>
                      </a:endParaRPr>
                    </a:p>
                  </a:txBody>
                  <a:tcPr marL="42333" marR="42333" marT="42333" marB="42333" anchor="b" horzOverflow="overflow">
                    <a:lnL w="12700" cap="flat" cmpd="sng" algn="ctr">
                      <a:solidFill>
                        <a:srgbClr val="929292"/>
                      </a:solidFill>
                      <a:prstDash val="solid"/>
                      <a:miter lim="400000"/>
                      <a:headEnd type="none" w="med" len="med"/>
                      <a:tailEnd type="none" w="med" len="med"/>
                    </a:lnL>
                    <a:lnR w="12700" cap="flat" cmpd="sng" algn="ctr">
                      <a:solidFill>
                        <a:srgbClr val="929292"/>
                      </a:solidFill>
                      <a:prstDash val="solid"/>
                      <a:miter lim="400000"/>
                      <a:headEnd type="none" w="med" len="med"/>
                      <a:tailEnd type="none" w="med" len="med"/>
                    </a:lnR>
                    <a:lnT w="12700" cap="flat" cmpd="sng" algn="ctr">
                      <a:solidFill>
                        <a:srgbClr val="929292"/>
                      </a:solidFill>
                      <a:prstDash val="solid"/>
                      <a:miter lim="400000"/>
                      <a:headEnd type="none" w="med" len="med"/>
                      <a:tailEnd type="none" w="med" len="med"/>
                    </a:lnT>
                    <a:lnB w="12700" cap="flat" cmpd="sng" algn="ctr">
                      <a:solidFill>
                        <a:srgbClr val="929292"/>
                      </a:solidFill>
                      <a:prstDash val="solid"/>
                      <a:miter lim="400000"/>
                      <a:headEnd type="none" w="med" len="med"/>
                      <a:tailEnd type="none" w="med" len="med"/>
                    </a:lnB>
                  </a:tcPr>
                </a:tc>
                <a:tc>
                  <a:txBody>
                    <a:bodyPr/>
                    <a:lstStyle/>
                    <a:p>
                      <a:pPr marL="0" marR="40640" lvl="0" indent="0" algn="ctr" defTabSz="914400" eaLnBrk="1" fontAlgn="auto" latinLnBrk="0" hangingPunct="1">
                        <a:lnSpc>
                          <a:spcPct val="100000"/>
                        </a:lnSpc>
                        <a:spcBef>
                          <a:spcPts val="400"/>
                        </a:spcBef>
                        <a:spcAft>
                          <a:spcPts val="0"/>
                        </a:spcAft>
                        <a:buClrTx/>
                        <a:buSzTx/>
                        <a:buFontTx/>
                        <a:buNone/>
                        <a:tabLst>
                          <a:tab pos="914400" algn="l"/>
                        </a:tabLst>
                        <a:defRPr sz="1800">
                          <a:uFillTx/>
                        </a:defRPr>
                      </a:pPr>
                      <a:r>
                        <a:rPr lang="en-US" sz="800" dirty="0" err="1">
                          <a:uFill>
                            <a:solidFill>
                              <a:srgbClr val="000000"/>
                            </a:solidFill>
                          </a:uFill>
                          <a:sym typeface="Verdana"/>
                        </a:rPr>
                        <a:t>Tykodi</a:t>
                      </a:r>
                      <a:r>
                        <a:rPr lang="en-US" sz="800" dirty="0">
                          <a:uFill>
                            <a:solidFill>
                              <a:srgbClr val="000000"/>
                            </a:solidFill>
                          </a:uFill>
                          <a:sym typeface="Verdana"/>
                        </a:rPr>
                        <a:t> Consulting Services LLC</a:t>
                      </a:r>
                    </a:p>
                  </a:txBody>
                  <a:tcPr marL="42333" marR="42333" marT="42333" marB="42333" anchor="b" horzOverflow="overflow">
                    <a:lnL w="12700" cap="flat" cmpd="sng" algn="ctr">
                      <a:solidFill>
                        <a:srgbClr val="929292"/>
                      </a:solidFill>
                      <a:prstDash val="solid"/>
                      <a:miter lim="400000"/>
                      <a:headEnd type="none" w="med" len="med"/>
                      <a:tailEnd type="none" w="med" len="med"/>
                    </a:lnL>
                    <a:lnR w="12700">
                      <a:solidFill>
                        <a:srgbClr val="929292"/>
                      </a:solidFill>
                      <a:miter lim="400000"/>
                    </a:lnR>
                    <a:lnT w="12700" cap="flat" cmpd="sng" algn="ctr">
                      <a:solidFill>
                        <a:srgbClr val="929292"/>
                      </a:solidFill>
                      <a:prstDash val="solid"/>
                      <a:miter lim="400000"/>
                      <a:headEnd type="none" w="med" len="med"/>
                      <a:tailEnd type="none" w="med" len="med"/>
                    </a:lnT>
                    <a:lnB w="12700" cap="flat" cmpd="sng" algn="ctr">
                      <a:solidFill>
                        <a:srgbClr val="929292"/>
                      </a:solidFill>
                      <a:prstDash val="solid"/>
                      <a:miter lim="400000"/>
                      <a:headEnd type="none" w="med" len="med"/>
                      <a:tailEnd type="none" w="med" len="med"/>
                    </a:lnB>
                  </a:tcPr>
                </a:tc>
                <a:extLst>
                  <a:ext uri="{0D108BD9-81ED-4DB2-BD59-A6C34878D82A}">
                    <a16:rowId xmlns:a16="http://schemas.microsoft.com/office/drawing/2014/main" val="10003"/>
                  </a:ext>
                </a:extLst>
              </a:tr>
              <a:tr h="647700">
                <a:tc>
                  <a:txBody>
                    <a:bodyPr/>
                    <a:lstStyle/>
                    <a:p>
                      <a:pPr marR="40640" defTabSz="914400">
                        <a:spcBef>
                          <a:spcPts val="400"/>
                        </a:spcBef>
                        <a:tabLst>
                          <a:tab pos="914400" algn="l"/>
                        </a:tabLst>
                        <a:defRPr sz="1800">
                          <a:uFillTx/>
                        </a:defRPr>
                      </a:pPr>
                      <a:r>
                        <a:rPr lang="en-US" sz="800" dirty="0">
                          <a:uFill>
                            <a:solidFill>
                              <a:srgbClr val="000000"/>
                            </a:solidFill>
                          </a:uFill>
                          <a:sym typeface="Verdana"/>
                        </a:rPr>
                        <a:t>Danny Brennan</a:t>
                      </a:r>
                      <a:endParaRPr sz="800" dirty="0">
                        <a:uFill>
                          <a:solidFill>
                            <a:srgbClr val="000000"/>
                          </a:solidFill>
                        </a:uFill>
                        <a:sym typeface="Verdana"/>
                      </a:endParaRPr>
                    </a:p>
                  </a:txBody>
                  <a:tcPr marL="42333" marR="42333" marT="42333" marB="42333" anchor="ctr" horzOverflow="overflow">
                    <a:lnL w="12700">
                      <a:solidFill>
                        <a:srgbClr val="929292"/>
                      </a:solidFill>
                      <a:miter lim="400000"/>
                    </a:lnL>
                    <a:lnR w="12700" cap="flat" cmpd="sng" algn="ctr">
                      <a:solidFill>
                        <a:srgbClr val="929292"/>
                      </a:solidFill>
                      <a:prstDash val="solid"/>
                      <a:miter lim="400000"/>
                      <a:headEnd type="none" w="med" len="med"/>
                      <a:tailEnd type="none" w="med" len="med"/>
                    </a:lnR>
                    <a:lnT w="12700">
                      <a:solidFill>
                        <a:srgbClr val="929292"/>
                      </a:solidFill>
                      <a:miter lim="400000"/>
                    </a:lnT>
                    <a:lnB w="12700" cap="flat" cmpd="sng" algn="ctr">
                      <a:solidFill>
                        <a:srgbClr val="929292"/>
                      </a:solidFill>
                      <a:prstDash val="solid"/>
                      <a:miter lim="400000"/>
                      <a:headEnd type="none" w="med" len="med"/>
                      <a:tailEnd type="none" w="med" len="med"/>
                    </a:lnB>
                  </a:tcPr>
                </a:tc>
                <a:tc>
                  <a:txBody>
                    <a:bodyPr/>
                    <a:lstStyle/>
                    <a:p>
                      <a:pPr marL="0" marR="0" lvl="0" indent="0" algn="ctr" defTabSz="584200" eaLnBrk="1" fontAlgn="auto" latinLnBrk="0" hangingPunct="1">
                        <a:lnSpc>
                          <a:spcPct val="100000"/>
                        </a:lnSpc>
                        <a:spcBef>
                          <a:spcPts val="0"/>
                        </a:spcBef>
                        <a:spcAft>
                          <a:spcPts val="0"/>
                        </a:spcAft>
                        <a:buClrTx/>
                        <a:buSzTx/>
                        <a:buFontTx/>
                        <a:buNone/>
                        <a:tabLst/>
                        <a:defRPr/>
                      </a:pPr>
                      <a:r>
                        <a:rPr lang="en-US" sz="800" dirty="0">
                          <a:uFill>
                            <a:solidFill>
                              <a:srgbClr val="000000"/>
                            </a:solidFill>
                          </a:uFill>
                          <a:sym typeface="Verdana"/>
                        </a:rPr>
                        <a:t>Guy Tucker</a:t>
                      </a:r>
                    </a:p>
                    <a:p>
                      <a:pPr marL="0" marR="0" lvl="0" indent="0" algn="ctr" defTabSz="584200" eaLnBrk="1" fontAlgn="auto" latinLnBrk="0" hangingPunct="1">
                        <a:lnSpc>
                          <a:spcPct val="100000"/>
                        </a:lnSpc>
                        <a:spcBef>
                          <a:spcPts val="0"/>
                        </a:spcBef>
                        <a:spcAft>
                          <a:spcPts val="0"/>
                        </a:spcAft>
                        <a:buClrTx/>
                        <a:buSzTx/>
                        <a:buFontTx/>
                        <a:buNone/>
                        <a:tabLst/>
                        <a:defRPr/>
                      </a:pPr>
                      <a:endParaRPr lang="en-US" sz="800" strike="sngStrike" dirty="0">
                        <a:solidFill>
                          <a:schemeClr val="tx1"/>
                        </a:solidFill>
                        <a:uFill>
                          <a:solidFill>
                            <a:srgbClr val="000000"/>
                          </a:solidFill>
                        </a:uFill>
                        <a:sym typeface="Verdana"/>
                      </a:endParaRPr>
                    </a:p>
                    <a:p>
                      <a:pPr marL="0" marR="0" lvl="0" indent="0" algn="ctr" defTabSz="584200" eaLnBrk="1" fontAlgn="auto" latinLnBrk="0" hangingPunct="1">
                        <a:lnSpc>
                          <a:spcPct val="100000"/>
                        </a:lnSpc>
                        <a:spcBef>
                          <a:spcPts val="0"/>
                        </a:spcBef>
                        <a:spcAft>
                          <a:spcPts val="0"/>
                        </a:spcAft>
                        <a:buClrTx/>
                        <a:buSzTx/>
                        <a:buFontTx/>
                        <a:buNone/>
                        <a:tabLst/>
                        <a:defRPr/>
                      </a:pPr>
                      <a:endParaRPr lang="en-US" sz="800" strike="sngStrike" dirty="0">
                        <a:solidFill>
                          <a:schemeClr val="tx1"/>
                        </a:solidFill>
                        <a:uFill>
                          <a:solidFill>
                            <a:srgbClr val="000000"/>
                          </a:solidFill>
                        </a:uFill>
                        <a:sym typeface="Verdana"/>
                      </a:endParaRPr>
                    </a:p>
                  </a:txBody>
                  <a:tcPr marL="42333" marR="42333" marT="42333" marB="42333" anchor="b" horzOverflow="overflow">
                    <a:lnL w="12700" cap="flat" cmpd="sng" algn="ctr">
                      <a:solidFill>
                        <a:srgbClr val="929292"/>
                      </a:solidFill>
                      <a:prstDash val="solid"/>
                      <a:miter lim="400000"/>
                      <a:headEnd type="none" w="med" len="med"/>
                      <a:tailEnd type="none" w="med" len="med"/>
                    </a:lnL>
                    <a:lnR w="12700" cap="flat" cmpd="sng" algn="ctr">
                      <a:solidFill>
                        <a:srgbClr val="929292"/>
                      </a:solidFill>
                      <a:prstDash val="solid"/>
                      <a:miter lim="400000"/>
                      <a:headEnd type="none" w="med" len="med"/>
                      <a:tailEnd type="none" w="med" len="med"/>
                    </a:lnR>
                    <a:lnT w="12700">
                      <a:solidFill>
                        <a:srgbClr val="929292"/>
                      </a:solidFill>
                      <a:miter lim="400000"/>
                    </a:lnT>
                    <a:lnB w="12700" cap="flat" cmpd="sng" algn="ctr">
                      <a:solidFill>
                        <a:srgbClr val="929292"/>
                      </a:solidFill>
                      <a:prstDash val="solid"/>
                      <a:miter lim="400000"/>
                      <a:headEnd type="none" w="med" len="med"/>
                      <a:tailEnd type="none" w="med" len="med"/>
                    </a:lnB>
                  </a:tcPr>
                </a:tc>
                <a:tc>
                  <a:txBody>
                    <a:bodyPr/>
                    <a:lstStyle/>
                    <a:p>
                      <a:pPr marL="0" marR="40640" lvl="0" indent="0" algn="ctr" defTabSz="914400" eaLnBrk="1" fontAlgn="auto" latinLnBrk="0" hangingPunct="1">
                        <a:lnSpc>
                          <a:spcPct val="100000"/>
                        </a:lnSpc>
                        <a:spcBef>
                          <a:spcPts val="400"/>
                        </a:spcBef>
                        <a:spcAft>
                          <a:spcPts val="0"/>
                        </a:spcAft>
                        <a:buClrTx/>
                        <a:buSzTx/>
                        <a:buFontTx/>
                        <a:buNone/>
                        <a:tabLst>
                          <a:tab pos="914400" algn="l"/>
                        </a:tabLst>
                        <a:defRPr sz="1800">
                          <a:uFillTx/>
                        </a:defRPr>
                      </a:pPr>
                      <a:r>
                        <a:rPr lang="en-US" sz="800" dirty="0">
                          <a:uFill>
                            <a:solidFill>
                              <a:srgbClr val="000000"/>
                            </a:solidFill>
                          </a:uFill>
                          <a:sym typeface="Verdana"/>
                        </a:rPr>
                        <a:t>Lexmark</a:t>
                      </a:r>
                    </a:p>
                  </a:txBody>
                  <a:tcPr marL="42333" marR="42333" marT="42333" marB="42333" anchor="b" horzOverflow="overflow">
                    <a:lnL w="12700" cap="flat" cmpd="sng" algn="ctr">
                      <a:solidFill>
                        <a:srgbClr val="929292"/>
                      </a:solidFill>
                      <a:prstDash val="solid"/>
                      <a:miter lim="400000"/>
                      <a:headEnd type="none" w="med" len="med"/>
                      <a:tailEnd type="none" w="med" len="med"/>
                    </a:lnL>
                    <a:lnR w="12700" cap="flat" cmpd="sng" algn="ctr">
                      <a:solidFill>
                        <a:srgbClr val="929292"/>
                      </a:solidFill>
                      <a:prstDash val="solid"/>
                      <a:miter lim="400000"/>
                      <a:headEnd type="none" w="med" len="med"/>
                      <a:tailEnd type="none" w="med" len="med"/>
                    </a:lnR>
                    <a:lnT w="12700" cap="flat" cmpd="sng" algn="ctr">
                      <a:solidFill>
                        <a:srgbClr val="929292"/>
                      </a:solidFill>
                      <a:prstDash val="solid"/>
                      <a:miter lim="400000"/>
                      <a:headEnd type="none" w="med" len="med"/>
                      <a:tailEnd type="none" w="med" len="med"/>
                    </a:lnT>
                    <a:lnB w="12700" cap="flat" cmpd="sng" algn="ctr">
                      <a:solidFill>
                        <a:srgbClr val="929292"/>
                      </a:solidFill>
                      <a:prstDash val="solid"/>
                      <a:miter lim="400000"/>
                      <a:headEnd type="none" w="med" len="med"/>
                      <a:tailEnd type="none" w="med" len="med"/>
                    </a:lnB>
                  </a:tcPr>
                </a:tc>
                <a:tc>
                  <a:txBody>
                    <a:bodyPr/>
                    <a:lstStyle/>
                    <a:p>
                      <a:pPr marL="0" marR="0" lvl="0" indent="0" algn="ctr" defTabSz="584200" eaLnBrk="1" fontAlgn="auto" latinLnBrk="0" hangingPunct="1">
                        <a:lnSpc>
                          <a:spcPct val="100000"/>
                        </a:lnSpc>
                        <a:spcBef>
                          <a:spcPts val="0"/>
                        </a:spcBef>
                        <a:spcAft>
                          <a:spcPts val="0"/>
                        </a:spcAft>
                        <a:buClrTx/>
                        <a:buSzTx/>
                        <a:buFontTx/>
                        <a:buNone/>
                        <a:tabLst/>
                        <a:defRPr/>
                      </a:pPr>
                      <a:r>
                        <a:rPr lang="en-US" sz="800" dirty="0">
                          <a:uFill>
                            <a:solidFill>
                              <a:srgbClr val="000000"/>
                            </a:solidFill>
                          </a:uFill>
                          <a:sym typeface="Verdana"/>
                        </a:rPr>
                        <a:t>Qualcomm</a:t>
                      </a:r>
                    </a:p>
                  </a:txBody>
                  <a:tcPr marL="42333" marR="42333" marT="42333" marB="42333" anchor="b" horzOverflow="overflow">
                    <a:lnL w="12700" cap="flat" cmpd="sng" algn="ctr">
                      <a:solidFill>
                        <a:srgbClr val="929292"/>
                      </a:solidFill>
                      <a:prstDash val="solid"/>
                      <a:miter lim="400000"/>
                      <a:headEnd type="none" w="med" len="med"/>
                      <a:tailEnd type="none" w="med" len="med"/>
                    </a:lnL>
                    <a:lnR w="12700" cap="flat" cmpd="sng" algn="ctr">
                      <a:solidFill>
                        <a:srgbClr val="929292"/>
                      </a:solidFill>
                      <a:prstDash val="solid"/>
                      <a:miter lim="400000"/>
                      <a:headEnd type="none" w="med" len="med"/>
                      <a:tailEnd type="none" w="med" len="med"/>
                    </a:lnR>
                    <a:lnT w="12700" cap="flat" cmpd="sng" algn="ctr">
                      <a:solidFill>
                        <a:srgbClr val="929292"/>
                      </a:solidFill>
                      <a:prstDash val="solid"/>
                      <a:miter lim="400000"/>
                      <a:headEnd type="none" w="med" len="med"/>
                      <a:tailEnd type="none" w="med" len="med"/>
                    </a:lnT>
                    <a:lnB w="12700" cap="flat" cmpd="sng" algn="ctr">
                      <a:solidFill>
                        <a:srgbClr val="929292"/>
                      </a:solidFill>
                      <a:prstDash val="solid"/>
                      <a:miter lim="400000"/>
                      <a:headEnd type="none" w="med" len="med"/>
                      <a:tailEnd type="none" w="med" len="med"/>
                    </a:lnB>
                  </a:tcPr>
                </a:tc>
                <a:tc>
                  <a:txBody>
                    <a:bodyPr/>
                    <a:lstStyle/>
                    <a:p>
                      <a:endParaRPr lang="en-US" sz="800" dirty="0">
                        <a:solidFill>
                          <a:schemeClr val="tx1"/>
                        </a:solidFill>
                      </a:endParaRPr>
                    </a:p>
                    <a:p>
                      <a:endParaRPr lang="en-US" sz="800" dirty="0">
                        <a:solidFill>
                          <a:schemeClr val="tx1"/>
                        </a:solidFill>
                      </a:endParaRPr>
                    </a:p>
                    <a:p>
                      <a:endParaRPr lang="en-US" sz="800" dirty="0">
                        <a:solidFill>
                          <a:schemeClr val="tx1"/>
                        </a:solidFill>
                      </a:endParaRPr>
                    </a:p>
                    <a:p>
                      <a:pPr marL="0" marR="0" lvl="0" indent="0" algn="ctr" defTabSz="540899" eaLnBrk="1" fontAlgn="auto" latinLnBrk="0" hangingPunct="1">
                        <a:lnSpc>
                          <a:spcPct val="100000"/>
                        </a:lnSpc>
                        <a:spcBef>
                          <a:spcPts val="0"/>
                        </a:spcBef>
                        <a:spcAft>
                          <a:spcPts val="0"/>
                        </a:spcAft>
                        <a:buClrTx/>
                        <a:buSzTx/>
                        <a:buFontTx/>
                        <a:buNone/>
                        <a:tabLst/>
                        <a:defRPr/>
                      </a:pPr>
                      <a:r>
                        <a:rPr lang="en-US" sz="800" dirty="0">
                          <a:solidFill>
                            <a:schemeClr val="tx1"/>
                          </a:solidFill>
                        </a:rPr>
                        <a:t>Xerox</a:t>
                      </a:r>
                      <a:endParaRPr lang="en-US" sz="800" dirty="0">
                        <a:uFill>
                          <a:solidFill>
                            <a:srgbClr val="000000"/>
                          </a:solidFill>
                        </a:uFill>
                        <a:sym typeface="Verdana"/>
                      </a:endParaRPr>
                    </a:p>
                  </a:txBody>
                  <a:tcPr marL="42333" marR="42333" marT="42333" marB="42333" anchor="ctr" horzOverflow="overflow">
                    <a:lnL w="12700" cap="flat" cmpd="sng" algn="ctr">
                      <a:solidFill>
                        <a:srgbClr val="929292"/>
                      </a:solidFill>
                      <a:prstDash val="solid"/>
                      <a:miter lim="400000"/>
                      <a:headEnd type="none" w="med" len="med"/>
                      <a:tailEnd type="none" w="med" len="med"/>
                    </a:lnL>
                    <a:lnR w="12700">
                      <a:solidFill>
                        <a:srgbClr val="929292"/>
                      </a:solidFill>
                      <a:miter lim="400000"/>
                    </a:lnR>
                    <a:lnT w="12700" cap="flat" cmpd="sng" algn="ctr">
                      <a:solidFill>
                        <a:srgbClr val="929292"/>
                      </a:solidFill>
                      <a:prstDash val="solid"/>
                      <a:miter lim="400000"/>
                      <a:headEnd type="none" w="med" len="med"/>
                      <a:tailEnd type="none" w="med" len="med"/>
                    </a:lnT>
                    <a:lnB w="12700" cap="flat" cmpd="sng" algn="ctr">
                      <a:solidFill>
                        <a:srgbClr val="929292"/>
                      </a:solidFill>
                      <a:prstDash val="solid"/>
                      <a:miter lim="400000"/>
                      <a:headEnd type="none" w="med" len="med"/>
                      <a:tailEnd type="none" w="med" len="med"/>
                    </a:lnB>
                  </a:tcPr>
                </a:tc>
                <a:extLst>
                  <a:ext uri="{0D108BD9-81ED-4DB2-BD59-A6C34878D82A}">
                    <a16:rowId xmlns:a16="http://schemas.microsoft.com/office/drawing/2014/main" val="10004"/>
                  </a:ext>
                </a:extLst>
              </a:tr>
              <a:tr h="668867">
                <a:tc>
                  <a:txBody>
                    <a:bodyPr/>
                    <a:lstStyle/>
                    <a:p>
                      <a:pPr marR="40640" defTabSz="914400">
                        <a:spcBef>
                          <a:spcPts val="400"/>
                        </a:spcBef>
                        <a:tabLst>
                          <a:tab pos="914400" algn="l"/>
                        </a:tabLst>
                        <a:defRPr sz="1800">
                          <a:uFillTx/>
                        </a:defRPr>
                      </a:pPr>
                      <a:endParaRPr lang="en-US" sz="800" dirty="0">
                        <a:uFill>
                          <a:solidFill>
                            <a:srgbClr val="000000"/>
                          </a:solidFill>
                        </a:uFill>
                        <a:sym typeface="Verdana"/>
                      </a:endParaRPr>
                    </a:p>
                    <a:p>
                      <a:pPr marR="40640" defTabSz="914400">
                        <a:spcBef>
                          <a:spcPts val="400"/>
                        </a:spcBef>
                        <a:tabLst>
                          <a:tab pos="914400" algn="l"/>
                        </a:tabLst>
                        <a:defRPr sz="1800">
                          <a:uFillTx/>
                        </a:defRPr>
                      </a:pPr>
                      <a:endParaRPr lang="en-US" sz="800" dirty="0">
                        <a:uFill>
                          <a:solidFill>
                            <a:srgbClr val="000000"/>
                          </a:solidFill>
                        </a:uFill>
                        <a:sym typeface="Verdana"/>
                      </a:endParaRPr>
                    </a:p>
                    <a:p>
                      <a:pPr marL="0" marR="40640" lvl="0" indent="0" algn="ctr" defTabSz="914400" eaLnBrk="1" fontAlgn="auto" latinLnBrk="0" hangingPunct="1">
                        <a:lnSpc>
                          <a:spcPct val="100000"/>
                        </a:lnSpc>
                        <a:spcBef>
                          <a:spcPts val="400"/>
                        </a:spcBef>
                        <a:spcAft>
                          <a:spcPts val="0"/>
                        </a:spcAft>
                        <a:buClrTx/>
                        <a:buSzTx/>
                        <a:buFontTx/>
                        <a:buNone/>
                        <a:tabLst>
                          <a:tab pos="914400" algn="l"/>
                        </a:tabLst>
                        <a:defRPr sz="1800">
                          <a:uFillTx/>
                        </a:defRPr>
                      </a:pPr>
                      <a:r>
                        <a:rPr lang="en-US" sz="800" dirty="0">
                          <a:uFill>
                            <a:solidFill>
                              <a:srgbClr val="000000"/>
                            </a:solidFill>
                          </a:uFill>
                          <a:sym typeface="Verdana"/>
                        </a:rPr>
                        <a:t>Digital Check Corp</a:t>
                      </a:r>
                    </a:p>
                  </a:txBody>
                  <a:tcPr marL="42333" marR="42333" marT="42333" marB="42333" anchor="b" horzOverflow="overflow">
                    <a:lnL w="12700">
                      <a:solidFill>
                        <a:srgbClr val="929292"/>
                      </a:solidFill>
                      <a:miter lim="400000"/>
                    </a:lnL>
                    <a:lnR w="12700" cap="flat" cmpd="sng" algn="ctr">
                      <a:solidFill>
                        <a:srgbClr val="929292"/>
                      </a:solidFill>
                      <a:prstDash val="solid"/>
                      <a:miter lim="400000"/>
                      <a:headEnd type="none" w="med" len="med"/>
                      <a:tailEnd type="none" w="med" len="med"/>
                    </a:lnR>
                    <a:lnT w="12700">
                      <a:solidFill>
                        <a:srgbClr val="929292"/>
                      </a:solidFill>
                      <a:miter lim="400000"/>
                    </a:lnT>
                    <a:lnB w="12700">
                      <a:solidFill>
                        <a:srgbClr val="929292"/>
                      </a:solidFill>
                      <a:miter lim="400000"/>
                    </a:lnB>
                  </a:tcPr>
                </a:tc>
                <a:tc>
                  <a:txBody>
                    <a:bodyPr/>
                    <a:lstStyle/>
                    <a:p>
                      <a:pPr marL="0" marR="40640" lvl="0" indent="0" algn="ctr" defTabSz="914400" eaLnBrk="1" fontAlgn="auto" latinLnBrk="0" hangingPunct="1">
                        <a:lnSpc>
                          <a:spcPct val="100000"/>
                        </a:lnSpc>
                        <a:spcBef>
                          <a:spcPts val="400"/>
                        </a:spcBef>
                        <a:spcAft>
                          <a:spcPts val="0"/>
                        </a:spcAft>
                        <a:buClrTx/>
                        <a:buSzTx/>
                        <a:buFontTx/>
                        <a:buNone/>
                        <a:tabLst>
                          <a:tab pos="914400" algn="l"/>
                        </a:tabLst>
                        <a:defRPr sz="1800">
                          <a:uFillTx/>
                        </a:defRPr>
                      </a:pPr>
                      <a:r>
                        <a:rPr lang="en-US" sz="800" dirty="0">
                          <a:solidFill>
                            <a:schemeClr val="tx1"/>
                          </a:solidFill>
                          <a:uFill>
                            <a:solidFill>
                              <a:srgbClr val="000000"/>
                            </a:solidFill>
                          </a:uFill>
                          <a:sym typeface="Verdana"/>
                        </a:rPr>
                        <a:t>High North, Inc.</a:t>
                      </a:r>
                      <a:endParaRPr lang="en-US" sz="800" strike="sngStrike" dirty="0">
                        <a:solidFill>
                          <a:schemeClr val="tx1"/>
                        </a:solidFill>
                        <a:uFill>
                          <a:solidFill>
                            <a:srgbClr val="000000"/>
                          </a:solidFill>
                        </a:uFill>
                        <a:sym typeface="Verdana"/>
                      </a:endParaRPr>
                    </a:p>
                  </a:txBody>
                  <a:tcPr marL="42333" marR="42333" marT="42333" marB="42333" anchor="b" horzOverflow="overflow">
                    <a:lnL w="12700" cap="flat" cmpd="sng" algn="ctr">
                      <a:solidFill>
                        <a:srgbClr val="929292"/>
                      </a:solidFill>
                      <a:prstDash val="solid"/>
                      <a:miter lim="400000"/>
                      <a:headEnd type="none" w="med" len="med"/>
                      <a:tailEnd type="none" w="med" len="med"/>
                    </a:lnL>
                    <a:lnR w="12700" cap="flat" cmpd="sng" algn="ctr">
                      <a:solidFill>
                        <a:srgbClr val="929292"/>
                      </a:solidFill>
                      <a:prstDash val="solid"/>
                      <a:miter lim="400000"/>
                      <a:headEnd type="none" w="med" len="med"/>
                      <a:tailEnd type="none" w="med" len="med"/>
                    </a:lnR>
                    <a:lnT w="12700">
                      <a:solidFill>
                        <a:srgbClr val="929292"/>
                      </a:solidFill>
                      <a:miter lim="400000"/>
                    </a:lnT>
                    <a:lnB w="12700">
                      <a:solidFill>
                        <a:srgbClr val="929292"/>
                      </a:solidFill>
                      <a:miter lim="400000"/>
                    </a:lnB>
                  </a:tcPr>
                </a:tc>
                <a:tc>
                  <a:txBody>
                    <a:bodyPr/>
                    <a:lstStyle/>
                    <a:p>
                      <a:pPr marL="0" marR="40640" lvl="0" indent="0" algn="ctr" defTabSz="914400" rtl="0" eaLnBrk="1" fontAlgn="auto" latinLnBrk="0" hangingPunct="1">
                        <a:lnSpc>
                          <a:spcPct val="100000"/>
                        </a:lnSpc>
                        <a:spcBef>
                          <a:spcPts val="400"/>
                        </a:spcBef>
                        <a:spcAft>
                          <a:spcPts val="0"/>
                        </a:spcAft>
                        <a:buClrTx/>
                        <a:buSzTx/>
                        <a:buFontTx/>
                        <a:buNone/>
                        <a:tabLst>
                          <a:tab pos="914400" algn="l"/>
                        </a:tabLst>
                        <a:defRPr sz="1800">
                          <a:uFillTx/>
                        </a:defRPr>
                      </a:pPr>
                      <a:r>
                        <a:rPr lang="en-US" sz="800" dirty="0">
                          <a:uFill>
                            <a:solidFill>
                              <a:srgbClr val="000000"/>
                            </a:solidFill>
                          </a:uFill>
                          <a:sym typeface="Verdana"/>
                        </a:rPr>
                        <a:t>Meteor Network</a:t>
                      </a:r>
                    </a:p>
                  </a:txBody>
                  <a:tcPr marL="42333" marR="42333" marT="42333" marB="42333" anchor="b" horzOverflow="overflow">
                    <a:lnL w="12700" cap="flat" cmpd="sng" algn="ctr">
                      <a:solidFill>
                        <a:srgbClr val="929292"/>
                      </a:solidFill>
                      <a:prstDash val="solid"/>
                      <a:miter lim="400000"/>
                      <a:headEnd type="none" w="med" len="med"/>
                      <a:tailEnd type="none" w="med" len="med"/>
                    </a:lnL>
                    <a:lnR w="12700" cap="flat" cmpd="sng" algn="ctr">
                      <a:solidFill>
                        <a:srgbClr val="929292"/>
                      </a:solidFill>
                      <a:prstDash val="solid"/>
                      <a:miter lim="400000"/>
                      <a:headEnd type="none" w="med" len="med"/>
                      <a:tailEnd type="none" w="med" len="med"/>
                    </a:lnR>
                    <a:lnT w="12700" cap="flat" cmpd="sng" algn="ctr">
                      <a:solidFill>
                        <a:srgbClr val="929292"/>
                      </a:solidFill>
                      <a:prstDash val="solid"/>
                      <a:miter lim="400000"/>
                      <a:headEnd type="none" w="med" len="med"/>
                      <a:tailEnd type="none" w="med" len="med"/>
                    </a:lnT>
                    <a:lnB w="12700">
                      <a:solidFill>
                        <a:srgbClr val="929292"/>
                      </a:solidFill>
                      <a:miter lim="400000"/>
                    </a:lnB>
                  </a:tcPr>
                </a:tc>
                <a:tc>
                  <a:txBody>
                    <a:bodyPr/>
                    <a:lstStyle/>
                    <a:p>
                      <a:pPr marL="0" marR="0" lvl="0" indent="0" algn="ctr" defTabSz="584200" eaLnBrk="1" fontAlgn="auto" latinLnBrk="0" hangingPunct="1">
                        <a:lnSpc>
                          <a:spcPct val="100000"/>
                        </a:lnSpc>
                        <a:spcBef>
                          <a:spcPts val="0"/>
                        </a:spcBef>
                        <a:spcAft>
                          <a:spcPts val="0"/>
                        </a:spcAft>
                        <a:buClrTx/>
                        <a:buSzTx/>
                        <a:buFontTx/>
                        <a:buNone/>
                        <a:tabLst/>
                        <a:defRPr/>
                      </a:pPr>
                      <a:r>
                        <a:rPr lang="en-US" sz="800" dirty="0">
                          <a:uFill>
                            <a:solidFill>
                              <a:srgbClr val="000000"/>
                            </a:solidFill>
                          </a:uFill>
                          <a:sym typeface="Verdana"/>
                        </a:rPr>
                        <a:t>Ricoh</a:t>
                      </a:r>
                      <a:endParaRPr lang="en-US" sz="800" dirty="0"/>
                    </a:p>
                  </a:txBody>
                  <a:tcPr marL="42333" marR="42333" marT="42333" marB="42333" anchor="b" horzOverflow="overflow">
                    <a:lnL w="12700" cap="flat" cmpd="sng" algn="ctr">
                      <a:solidFill>
                        <a:srgbClr val="929292"/>
                      </a:solidFill>
                      <a:prstDash val="solid"/>
                      <a:miter lim="400000"/>
                      <a:headEnd type="none" w="med" len="med"/>
                      <a:tailEnd type="none" w="med" len="med"/>
                    </a:lnL>
                    <a:lnR w="12700" cap="flat" cmpd="sng" algn="ctr">
                      <a:solidFill>
                        <a:srgbClr val="929292"/>
                      </a:solidFill>
                      <a:prstDash val="solid"/>
                      <a:miter lim="400000"/>
                      <a:headEnd type="none" w="med" len="med"/>
                      <a:tailEnd type="none" w="med" len="med"/>
                    </a:lnR>
                    <a:lnT w="12700" cap="flat" cmpd="sng" algn="ctr">
                      <a:solidFill>
                        <a:srgbClr val="929292"/>
                      </a:solidFill>
                      <a:prstDash val="solid"/>
                      <a:miter lim="400000"/>
                      <a:headEnd type="none" w="med" len="med"/>
                      <a:tailEnd type="none" w="med" len="med"/>
                    </a:lnT>
                    <a:lnB w="12700" cap="flat" cmpd="sng" algn="ctr">
                      <a:solidFill>
                        <a:srgbClr val="929292"/>
                      </a:solidFill>
                      <a:prstDash val="solid"/>
                      <a:miter lim="400000"/>
                      <a:headEnd type="none" w="med" len="med"/>
                      <a:tailEnd type="none" w="med" len="med"/>
                    </a:lnB>
                  </a:tcPr>
                </a:tc>
                <a:tc>
                  <a:txBody>
                    <a:bodyPr/>
                    <a:lstStyle/>
                    <a:p>
                      <a:pPr marL="0" marR="0" indent="0" algn="ctr" defTabSz="584200" rtl="0" latinLnBrk="0">
                        <a:lnSpc>
                          <a:spcPct val="100000"/>
                        </a:lnSpc>
                        <a:spcBef>
                          <a:spcPts val="0"/>
                        </a:spcBef>
                        <a:spcAft>
                          <a:spcPts val="0"/>
                        </a:spcAft>
                        <a:buClrTx/>
                        <a:buSzTx/>
                        <a:buFontTx/>
                        <a:buNone/>
                        <a:tabLst/>
                      </a:pPr>
                      <a:endParaRPr lang="en-US" sz="800" dirty="0">
                        <a:solidFill>
                          <a:schemeClr val="tx1"/>
                        </a:solidFill>
                      </a:endParaRPr>
                    </a:p>
                  </a:txBody>
                  <a:tcPr marL="42333" marR="42333" marT="42333" marB="42333" anchor="ctr" horzOverflow="overflow">
                    <a:lnL w="12700" cap="flat" cmpd="sng" algn="ctr">
                      <a:solidFill>
                        <a:srgbClr val="929292"/>
                      </a:solidFill>
                      <a:prstDash val="solid"/>
                      <a:miter lim="400000"/>
                      <a:headEnd type="none" w="med" len="med"/>
                      <a:tailEnd type="none" w="med" len="med"/>
                    </a:lnL>
                    <a:lnR w="12700">
                      <a:solidFill>
                        <a:srgbClr val="929292"/>
                      </a:solidFill>
                      <a:miter lim="400000"/>
                    </a:lnR>
                    <a:lnT w="12700" cap="flat" cmpd="sng" algn="ctr">
                      <a:solidFill>
                        <a:srgbClr val="929292"/>
                      </a:solidFill>
                      <a:prstDash val="solid"/>
                      <a:miter lim="400000"/>
                      <a:headEnd type="none" w="med" len="med"/>
                      <a:tailEnd type="none" w="med" len="med"/>
                    </a:lnT>
                    <a:lnB w="12700" cap="flat" cmpd="sng" algn="ctr">
                      <a:solidFill>
                        <a:srgbClr val="929292"/>
                      </a:solidFill>
                      <a:prstDash val="solid"/>
                      <a:miter lim="400000"/>
                      <a:headEnd type="none" w="med" len="med"/>
                      <a:tailEnd type="none" w="med" len="med"/>
                    </a:lnB>
                  </a:tcPr>
                </a:tc>
                <a:extLst>
                  <a:ext uri="{0D108BD9-81ED-4DB2-BD59-A6C34878D82A}">
                    <a16:rowId xmlns:a16="http://schemas.microsoft.com/office/drawing/2014/main" val="1236717598"/>
                  </a:ext>
                </a:extLst>
              </a:tr>
            </a:tbl>
          </a:graphicData>
        </a:graphic>
      </p:graphicFrame>
      <p:pic>
        <p:nvPicPr>
          <p:cNvPr id="9" name="Picture 8">
            <a:extLst>
              <a:ext uri="{FF2B5EF4-FFF2-40B4-BE49-F238E27FC236}">
                <a16:creationId xmlns:a16="http://schemas.microsoft.com/office/drawing/2014/main" id="{1642CAE0-8047-2940-BACF-6DE91D8F1F1F}"/>
              </a:ext>
              <a:ext uri="{C183D7F6-B498-43B3-948B-1728B52AA6E4}">
                <adec:decorative xmlns:adec="http://schemas.microsoft.com/office/drawing/2017/decorative" val="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161951" y="2040245"/>
            <a:ext cx="338858" cy="402035"/>
          </a:xfrm>
          <a:prstGeom prst="rect">
            <a:avLst/>
          </a:prstGeom>
        </p:spPr>
      </p:pic>
      <p:pic>
        <p:nvPicPr>
          <p:cNvPr id="3" name="Picture 2">
            <a:extLst>
              <a:ext uri="{FF2B5EF4-FFF2-40B4-BE49-F238E27FC236}">
                <a16:creationId xmlns:a16="http://schemas.microsoft.com/office/drawing/2014/main" id="{114666DA-E9D6-5446-AB72-20B5783880E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41505" y="2815095"/>
            <a:ext cx="698228" cy="279291"/>
          </a:xfrm>
          <a:prstGeom prst="rect">
            <a:avLst/>
          </a:prstGeom>
        </p:spPr>
      </p:pic>
      <p:pic>
        <p:nvPicPr>
          <p:cNvPr id="4" name="Picture 3">
            <a:extLst>
              <a:ext uri="{FF2B5EF4-FFF2-40B4-BE49-F238E27FC236}">
                <a16:creationId xmlns:a16="http://schemas.microsoft.com/office/drawing/2014/main" id="{49C9E3CC-A092-8F46-9150-F41DA310EC79}"/>
              </a:ext>
            </a:extLst>
          </p:cNvPr>
          <p:cNvPicPr>
            <a:picLocks noChangeAspect="1"/>
          </p:cNvPicPr>
          <p:nvPr/>
        </p:nvPicPr>
        <p:blipFill>
          <a:blip r:embed="rId4"/>
          <a:stretch>
            <a:fillRect/>
          </a:stretch>
        </p:blipFill>
        <p:spPr>
          <a:xfrm>
            <a:off x="1799060" y="3414693"/>
            <a:ext cx="1064640" cy="263029"/>
          </a:xfrm>
          <a:prstGeom prst="rect">
            <a:avLst/>
          </a:prstGeom>
        </p:spPr>
      </p:pic>
      <p:pic>
        <p:nvPicPr>
          <p:cNvPr id="10" name="Picture 9">
            <a:extLst>
              <a:ext uri="{FF2B5EF4-FFF2-40B4-BE49-F238E27FC236}">
                <a16:creationId xmlns:a16="http://schemas.microsoft.com/office/drawing/2014/main" id="{BA59B78A-8DF7-3D4A-8E1E-355DCCA72A77}"/>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3123633" y="2726417"/>
            <a:ext cx="1085607" cy="272494"/>
          </a:xfrm>
          <a:prstGeom prst="rect">
            <a:avLst/>
          </a:prstGeom>
        </p:spPr>
      </p:pic>
      <p:pic>
        <p:nvPicPr>
          <p:cNvPr id="11" name="Picture 10">
            <a:extLst>
              <a:ext uri="{FF2B5EF4-FFF2-40B4-BE49-F238E27FC236}">
                <a16:creationId xmlns:a16="http://schemas.microsoft.com/office/drawing/2014/main" id="{81467AF8-8C02-E641-80F7-828903D4F6F3}"/>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094228" y="4751682"/>
            <a:ext cx="1112594" cy="197668"/>
          </a:xfrm>
          <a:prstGeom prst="rect">
            <a:avLst/>
          </a:prstGeom>
        </p:spPr>
      </p:pic>
      <p:pic>
        <p:nvPicPr>
          <p:cNvPr id="12" name="Picture 11">
            <a:extLst>
              <a:ext uri="{FF2B5EF4-FFF2-40B4-BE49-F238E27FC236}">
                <a16:creationId xmlns:a16="http://schemas.microsoft.com/office/drawing/2014/main" id="{88A718C3-FFEE-5E4E-8792-08529671C0D1}"/>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865443" y="1410914"/>
            <a:ext cx="300352" cy="300352"/>
          </a:xfrm>
          <a:prstGeom prst="rect">
            <a:avLst/>
          </a:prstGeom>
        </p:spPr>
      </p:pic>
      <p:pic>
        <p:nvPicPr>
          <p:cNvPr id="14" name="Picture 13">
            <a:extLst>
              <a:ext uri="{FF2B5EF4-FFF2-40B4-BE49-F238E27FC236}">
                <a16:creationId xmlns:a16="http://schemas.microsoft.com/office/drawing/2014/main" id="{4C83C6EC-C719-CC47-8A6B-E7304E4518DD}"/>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4672443" y="2049525"/>
            <a:ext cx="670695" cy="463568"/>
          </a:xfrm>
          <a:prstGeom prst="rect">
            <a:avLst/>
          </a:prstGeom>
        </p:spPr>
      </p:pic>
      <p:pic>
        <p:nvPicPr>
          <p:cNvPr id="15" name="Picture 14">
            <a:extLst>
              <a:ext uri="{FF2B5EF4-FFF2-40B4-BE49-F238E27FC236}">
                <a16:creationId xmlns:a16="http://schemas.microsoft.com/office/drawing/2014/main" id="{BB989631-4B06-9A45-8672-302D1AD43425}"/>
              </a:ext>
            </a:extLst>
          </p:cNvPr>
          <p:cNvPicPr>
            <a:picLocks noChangeAspect="1"/>
          </p:cNvPicPr>
          <p:nvPr/>
        </p:nvPicPr>
        <p:blipFill>
          <a:blip r:embed="rId9"/>
          <a:stretch>
            <a:fillRect/>
          </a:stretch>
        </p:blipFill>
        <p:spPr>
          <a:xfrm>
            <a:off x="4520256" y="2726417"/>
            <a:ext cx="933799" cy="347460"/>
          </a:xfrm>
          <a:prstGeom prst="rect">
            <a:avLst/>
          </a:prstGeom>
        </p:spPr>
      </p:pic>
      <p:pic>
        <p:nvPicPr>
          <p:cNvPr id="16" name="Picture 15">
            <a:extLst>
              <a:ext uri="{FF2B5EF4-FFF2-40B4-BE49-F238E27FC236}">
                <a16:creationId xmlns:a16="http://schemas.microsoft.com/office/drawing/2014/main" id="{8B340BF2-3953-994C-AAA0-3799B83BED01}"/>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4476611" y="4101455"/>
            <a:ext cx="1058333" cy="218723"/>
          </a:xfrm>
          <a:prstGeom prst="rect">
            <a:avLst/>
          </a:prstGeom>
        </p:spPr>
      </p:pic>
      <p:pic>
        <p:nvPicPr>
          <p:cNvPr id="17" name="Picture 16">
            <a:extLst>
              <a:ext uri="{FF2B5EF4-FFF2-40B4-BE49-F238E27FC236}">
                <a16:creationId xmlns:a16="http://schemas.microsoft.com/office/drawing/2014/main" id="{2AA20D58-F08A-134A-9A91-CC75CD8ED704}"/>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4647130" y="4670060"/>
            <a:ext cx="696008" cy="279290"/>
          </a:xfrm>
          <a:prstGeom prst="rect">
            <a:avLst/>
          </a:prstGeom>
        </p:spPr>
      </p:pic>
      <p:pic>
        <p:nvPicPr>
          <p:cNvPr id="18" name="Picture 17">
            <a:extLst>
              <a:ext uri="{FF2B5EF4-FFF2-40B4-BE49-F238E27FC236}">
                <a16:creationId xmlns:a16="http://schemas.microsoft.com/office/drawing/2014/main" id="{FE06A462-0B24-7E43-A331-EBE32F70013D}"/>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5922001" y="1469803"/>
            <a:ext cx="925172" cy="148028"/>
          </a:xfrm>
          <a:prstGeom prst="rect">
            <a:avLst/>
          </a:prstGeom>
        </p:spPr>
      </p:pic>
      <p:pic>
        <p:nvPicPr>
          <p:cNvPr id="20" name="Picture 19">
            <a:extLst>
              <a:ext uri="{FF2B5EF4-FFF2-40B4-BE49-F238E27FC236}">
                <a16:creationId xmlns:a16="http://schemas.microsoft.com/office/drawing/2014/main" id="{CAAEF52D-4946-5D42-BB0D-22C094B18FD4}"/>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6017721" y="2092945"/>
            <a:ext cx="683157" cy="279473"/>
          </a:xfrm>
          <a:prstGeom prst="rect">
            <a:avLst/>
          </a:prstGeom>
        </p:spPr>
      </p:pic>
      <p:pic>
        <p:nvPicPr>
          <p:cNvPr id="8" name="Picture 7">
            <a:extLst>
              <a:ext uri="{FF2B5EF4-FFF2-40B4-BE49-F238E27FC236}">
                <a16:creationId xmlns:a16="http://schemas.microsoft.com/office/drawing/2014/main" id="{378C80C2-9DA8-1D4C-BEF4-FB0F26CA45F4}"/>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7382577" y="3391840"/>
            <a:ext cx="637651" cy="260162"/>
          </a:xfrm>
          <a:prstGeom prst="rect">
            <a:avLst/>
          </a:prstGeom>
        </p:spPr>
      </p:pic>
      <p:pic>
        <p:nvPicPr>
          <p:cNvPr id="28" name="Picture 27">
            <a:extLst>
              <a:ext uri="{FF2B5EF4-FFF2-40B4-BE49-F238E27FC236}">
                <a16:creationId xmlns:a16="http://schemas.microsoft.com/office/drawing/2014/main" id="{39DB54F9-EAE9-4749-9FC3-74940DFC0FC4}"/>
              </a:ext>
            </a:extLst>
          </p:cNvPr>
          <p:cNvPicPr>
            <a:picLocks noChangeAspect="1"/>
          </p:cNvPicPr>
          <p:nvPr/>
        </p:nvPicPr>
        <p:blipFill>
          <a:blip r:embed="rId15"/>
          <a:stretch>
            <a:fillRect/>
          </a:stretch>
        </p:blipFill>
        <p:spPr>
          <a:xfrm>
            <a:off x="5830134" y="4736313"/>
            <a:ext cx="1058333" cy="190500"/>
          </a:xfrm>
          <a:prstGeom prst="rect">
            <a:avLst/>
          </a:prstGeom>
        </p:spPr>
      </p:pic>
      <p:pic>
        <p:nvPicPr>
          <p:cNvPr id="25" name="Picture 24">
            <a:extLst>
              <a:ext uri="{FF2B5EF4-FFF2-40B4-BE49-F238E27FC236}">
                <a16:creationId xmlns:a16="http://schemas.microsoft.com/office/drawing/2014/main" id="{E074553C-303C-BE44-AAFE-E43C8F2F66D6}"/>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3250836" y="3402136"/>
            <a:ext cx="799378" cy="254579"/>
          </a:xfrm>
          <a:prstGeom prst="rect">
            <a:avLst/>
          </a:prstGeom>
        </p:spPr>
      </p:pic>
      <p:pic>
        <p:nvPicPr>
          <p:cNvPr id="5" name="Picture 4">
            <a:extLst>
              <a:ext uri="{FF2B5EF4-FFF2-40B4-BE49-F238E27FC236}">
                <a16:creationId xmlns:a16="http://schemas.microsoft.com/office/drawing/2014/main" id="{0185E872-B0E4-B54C-A0CA-201F4B4F9536}"/>
              </a:ext>
            </a:extLst>
          </p:cNvPr>
          <p:cNvPicPr>
            <a:picLocks noChangeAspect="1"/>
          </p:cNvPicPr>
          <p:nvPr/>
        </p:nvPicPr>
        <p:blipFill>
          <a:blip r:embed="rId17"/>
          <a:stretch>
            <a:fillRect/>
          </a:stretch>
        </p:blipFill>
        <p:spPr>
          <a:xfrm>
            <a:off x="7226658" y="1485347"/>
            <a:ext cx="925173" cy="199169"/>
          </a:xfrm>
          <a:prstGeom prst="rect">
            <a:avLst/>
          </a:prstGeom>
        </p:spPr>
      </p:pic>
      <p:pic>
        <p:nvPicPr>
          <p:cNvPr id="23" name="Picture 22">
            <a:extLst>
              <a:ext uri="{FF2B5EF4-FFF2-40B4-BE49-F238E27FC236}">
                <a16:creationId xmlns:a16="http://schemas.microsoft.com/office/drawing/2014/main" id="{69E13B53-EB3F-7C49-8C63-BCA9C07F9D03}"/>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5950762" y="2733214"/>
            <a:ext cx="896411" cy="272494"/>
          </a:xfrm>
          <a:prstGeom prst="rect">
            <a:avLst/>
          </a:prstGeom>
        </p:spPr>
      </p:pic>
      <p:pic>
        <p:nvPicPr>
          <p:cNvPr id="24" name="Picture 23">
            <a:extLst>
              <a:ext uri="{FF2B5EF4-FFF2-40B4-BE49-F238E27FC236}">
                <a16:creationId xmlns:a16="http://schemas.microsoft.com/office/drawing/2014/main" id="{2621E03E-64BD-8142-82CA-3ED779FADB0C}"/>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4831393" y="3377134"/>
            <a:ext cx="402035" cy="402035"/>
          </a:xfrm>
          <a:prstGeom prst="rect">
            <a:avLst/>
          </a:prstGeom>
        </p:spPr>
      </p:pic>
      <p:pic>
        <p:nvPicPr>
          <p:cNvPr id="27" name="Picture 26">
            <a:extLst>
              <a:ext uri="{FF2B5EF4-FFF2-40B4-BE49-F238E27FC236}">
                <a16:creationId xmlns:a16="http://schemas.microsoft.com/office/drawing/2014/main" id="{7FA910FB-3CC7-5542-97AD-33AB8BD0A704}"/>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5712220" y="3986459"/>
            <a:ext cx="1294160" cy="492223"/>
          </a:xfrm>
          <a:prstGeom prst="rect">
            <a:avLst/>
          </a:prstGeom>
        </p:spPr>
      </p:pic>
      <p:pic>
        <p:nvPicPr>
          <p:cNvPr id="31" name="Picture 30">
            <a:extLst>
              <a:ext uri="{FF2B5EF4-FFF2-40B4-BE49-F238E27FC236}">
                <a16:creationId xmlns:a16="http://schemas.microsoft.com/office/drawing/2014/main" id="{B0F8072B-476E-5647-9FC6-DDDE68391511}"/>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7279048" y="4137844"/>
            <a:ext cx="927028" cy="189455"/>
          </a:xfrm>
          <a:prstGeom prst="rect">
            <a:avLst/>
          </a:prstGeom>
        </p:spPr>
      </p:pic>
      <p:pic>
        <p:nvPicPr>
          <p:cNvPr id="26" name="Picture 25" descr="Icon&#10;&#10;Description automatically generated">
            <a:extLst>
              <a:ext uri="{FF2B5EF4-FFF2-40B4-BE49-F238E27FC236}">
                <a16:creationId xmlns:a16="http://schemas.microsoft.com/office/drawing/2014/main" id="{736C9E78-9389-494A-A18E-6A9814F6D00D}"/>
              </a:ext>
            </a:extLst>
          </p:cNvPr>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1852652" y="4809705"/>
            <a:ext cx="957458" cy="193771"/>
          </a:xfrm>
          <a:prstGeom prst="rect">
            <a:avLst/>
          </a:prstGeom>
        </p:spPr>
      </p:pic>
      <p:pic>
        <p:nvPicPr>
          <p:cNvPr id="29" name="Picture 28" descr="A screenshot of a video game&#10;&#10;Description automatically generated with low confidence">
            <a:extLst>
              <a:ext uri="{FF2B5EF4-FFF2-40B4-BE49-F238E27FC236}">
                <a16:creationId xmlns:a16="http://schemas.microsoft.com/office/drawing/2014/main" id="{5513F75F-4FD2-01FB-C4CA-188D7498DEE9}"/>
              </a:ext>
            </a:extLst>
          </p:cNvPr>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5823479" y="3444533"/>
            <a:ext cx="1153398" cy="203345"/>
          </a:xfrm>
          <a:prstGeom prst="rect">
            <a:avLst/>
          </a:prstGeom>
        </p:spPr>
      </p:pic>
      <p:pic>
        <p:nvPicPr>
          <p:cNvPr id="13" name="Picture 12">
            <a:extLst>
              <a:ext uri="{FF2B5EF4-FFF2-40B4-BE49-F238E27FC236}">
                <a16:creationId xmlns:a16="http://schemas.microsoft.com/office/drawing/2014/main" id="{A3DCF459-59BE-DEA5-532C-ED220E7947AC}"/>
              </a:ext>
            </a:extLst>
          </p:cNvPr>
          <p:cNvPicPr>
            <a:picLocks noChangeAspect="1"/>
          </p:cNvPicPr>
          <p:nvPr/>
        </p:nvPicPr>
        <p:blipFill>
          <a:blip r:embed="rId24"/>
          <a:stretch>
            <a:fillRect/>
          </a:stretch>
        </p:blipFill>
        <p:spPr>
          <a:xfrm>
            <a:off x="3269107" y="1440279"/>
            <a:ext cx="762836" cy="297983"/>
          </a:xfrm>
          <a:prstGeom prst="rect">
            <a:avLst/>
          </a:prstGeom>
        </p:spPr>
      </p:pic>
      <p:pic>
        <p:nvPicPr>
          <p:cNvPr id="19" name="Picture 18">
            <a:extLst>
              <a:ext uri="{FF2B5EF4-FFF2-40B4-BE49-F238E27FC236}">
                <a16:creationId xmlns:a16="http://schemas.microsoft.com/office/drawing/2014/main" id="{7F5F433E-6A9F-3FB8-B14D-371D3BD7AD9B}"/>
              </a:ext>
            </a:extLst>
          </p:cNvPr>
          <p:cNvPicPr>
            <a:picLocks noChangeAspect="1"/>
          </p:cNvPicPr>
          <p:nvPr/>
        </p:nvPicPr>
        <p:blipFill>
          <a:blip r:embed="rId25" cstate="screen">
            <a:extLst>
              <a:ext uri="{28A0092B-C50C-407E-A947-70E740481C1C}">
                <a14:useLocalDpi xmlns:a14="http://schemas.microsoft.com/office/drawing/2010/main"/>
              </a:ext>
            </a:extLst>
          </a:blip>
          <a:stretch>
            <a:fillRect/>
          </a:stretch>
        </p:blipFill>
        <p:spPr>
          <a:xfrm>
            <a:off x="7279048" y="2726417"/>
            <a:ext cx="872783" cy="279291"/>
          </a:xfrm>
          <a:prstGeom prst="rect">
            <a:avLst/>
          </a:prstGeom>
        </p:spPr>
      </p:pic>
      <p:pic>
        <p:nvPicPr>
          <p:cNvPr id="6" name="Picture 5" descr="A red and white logo&#10;&#10;Description automatically generated">
            <a:extLst>
              <a:ext uri="{FF2B5EF4-FFF2-40B4-BE49-F238E27FC236}">
                <a16:creationId xmlns:a16="http://schemas.microsoft.com/office/drawing/2014/main" id="{79F5D7EB-0241-6554-D7E7-CE8DB5B8C101}"/>
              </a:ext>
            </a:extLst>
          </p:cNvPr>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3449216" y="2081124"/>
            <a:ext cx="430028" cy="400371"/>
          </a:xfrm>
          <a:prstGeom prst="rect">
            <a:avLst/>
          </a:prstGeom>
        </p:spPr>
      </p:pic>
      <p:sp>
        <p:nvSpPr>
          <p:cNvPr id="2" name="TextBox 1">
            <a:extLst>
              <a:ext uri="{FF2B5EF4-FFF2-40B4-BE49-F238E27FC236}">
                <a16:creationId xmlns:a16="http://schemas.microsoft.com/office/drawing/2014/main" id="{6678CFA3-869D-8B86-8F68-12582C67A2AD}"/>
              </a:ext>
            </a:extLst>
          </p:cNvPr>
          <p:cNvSpPr txBox="1"/>
          <p:nvPr/>
        </p:nvSpPr>
        <p:spPr>
          <a:xfrm>
            <a:off x="3523364" y="5257407"/>
            <a:ext cx="3110048" cy="31803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40640" marR="40640" indent="0" algn="l" defTabSz="914400" rtl="0" fontAlgn="auto" latinLnBrk="0" hangingPunct="0">
              <a:lnSpc>
                <a:spcPct val="100000"/>
              </a:lnSpc>
              <a:spcBef>
                <a:spcPts val="0"/>
              </a:spcBef>
              <a:spcAft>
                <a:spcPts val="0"/>
              </a:spcAft>
              <a:buClrTx/>
              <a:buSzTx/>
              <a:buFontTx/>
              <a:buNone/>
              <a:tabLst/>
            </a:pPr>
            <a:r>
              <a:rPr kumimoji="0" lang="en-US" sz="1400" b="0" i="0" u="none" strike="noStrike" cap="none" spc="0" normalizeH="0" baseline="0" dirty="0">
                <a:ln>
                  <a:noFill/>
                </a:ln>
                <a:solidFill>
                  <a:srgbClr val="000000"/>
                </a:solidFill>
                <a:effectLst/>
                <a:uFill>
                  <a:solidFill>
                    <a:srgbClr val="000000"/>
                  </a:solidFill>
                </a:uFill>
                <a:latin typeface="Arial"/>
                <a:ea typeface="Arial"/>
                <a:cs typeface="Arial"/>
                <a:sym typeface="Arial"/>
              </a:rPr>
              <a:t>Welcome new member, Guy Tucker!</a:t>
            </a:r>
          </a:p>
        </p:txBody>
      </p:sp>
    </p:spTree>
    <p:extLst>
      <p:ext uri="{BB962C8B-B14F-4D97-AF65-F5344CB8AC3E}">
        <p14:creationId xmlns:p14="http://schemas.microsoft.com/office/powerpoint/2010/main" val="803923045"/>
      </p:ext>
    </p:extLst>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21B518-3250-0943-B5ED-510C7502896D}"/>
              </a:ext>
            </a:extLst>
          </p:cNvPr>
          <p:cNvSpPr>
            <a:spLocks noGrp="1"/>
          </p:cNvSpPr>
          <p:nvPr>
            <p:ph type="title"/>
          </p:nvPr>
        </p:nvSpPr>
        <p:spPr/>
        <p:txBody>
          <a:bodyPr/>
          <a:lstStyle/>
          <a:p>
            <a:r>
              <a:rPr lang="en-US" dirty="0"/>
              <a:t>2025 Membership Fees</a:t>
            </a:r>
          </a:p>
        </p:txBody>
      </p:sp>
      <p:sp>
        <p:nvSpPr>
          <p:cNvPr id="3" name="Text Placeholder 2">
            <a:extLst>
              <a:ext uri="{FF2B5EF4-FFF2-40B4-BE49-F238E27FC236}">
                <a16:creationId xmlns:a16="http://schemas.microsoft.com/office/drawing/2014/main" id="{081786C0-4ED3-1744-B519-20455DD01763}"/>
              </a:ext>
            </a:extLst>
          </p:cNvPr>
          <p:cNvSpPr>
            <a:spLocks noGrp="1"/>
          </p:cNvSpPr>
          <p:nvPr>
            <p:ph type="body" idx="1"/>
          </p:nvPr>
        </p:nvSpPr>
        <p:spPr/>
        <p:txBody>
          <a:bodyPr>
            <a:normAutofit/>
          </a:bodyPr>
          <a:lstStyle/>
          <a:p>
            <a:pPr marL="33865" indent="0">
              <a:buNone/>
            </a:pPr>
            <a:endParaRPr lang="en-US" sz="2333" dirty="0"/>
          </a:p>
          <a:p>
            <a:pPr marL="33865" indent="0" algn="ctr">
              <a:buNone/>
            </a:pPr>
            <a:r>
              <a:rPr lang="en-US" sz="2333" dirty="0"/>
              <a:t>As of February 3, we had </a:t>
            </a:r>
            <a:r>
              <a:rPr lang="en-US" sz="2333" dirty="0">
                <a:solidFill>
                  <a:srgbClr val="FF0000"/>
                </a:solidFill>
              </a:rPr>
              <a:t>5 unpaid members!</a:t>
            </a:r>
          </a:p>
          <a:p>
            <a:pPr marL="33865" indent="0" algn="ctr">
              <a:buNone/>
            </a:pPr>
            <a:endParaRPr lang="en-US" sz="2333" dirty="0"/>
          </a:p>
          <a:p>
            <a:pPr marL="33865" indent="0" algn="ctr">
              <a:buNone/>
            </a:pPr>
            <a:r>
              <a:rPr lang="en-US" sz="2333" dirty="0"/>
              <a:t>2025 PWG membership fees were due on January 31.  If you have not yet paid, please do so soon.</a:t>
            </a:r>
          </a:p>
          <a:p>
            <a:pPr marL="33865" indent="0" algn="ctr">
              <a:buNone/>
            </a:pPr>
            <a:endParaRPr lang="en-US" sz="2333" dirty="0"/>
          </a:p>
          <a:p>
            <a:pPr marL="33865" indent="0" algn="ctr">
              <a:buNone/>
            </a:pPr>
            <a:r>
              <a:rPr lang="en-US" sz="2333" dirty="0"/>
              <a:t>If you have not received your renewal notification from IEEE-ISTO, please contact us as soon as possible.</a:t>
            </a:r>
          </a:p>
        </p:txBody>
      </p:sp>
    </p:spTree>
    <p:extLst>
      <p:ext uri="{BB962C8B-B14F-4D97-AF65-F5344CB8AC3E}">
        <p14:creationId xmlns:p14="http://schemas.microsoft.com/office/powerpoint/2010/main" val="921943184"/>
      </p:ext>
    </p:extLst>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75DE10-2120-43C0-C1BD-CAB6575ADFD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3A45224-EF85-B138-C472-5CE215F5053A}"/>
              </a:ext>
            </a:extLst>
          </p:cNvPr>
          <p:cNvSpPr>
            <a:spLocks noGrp="1"/>
          </p:cNvSpPr>
          <p:nvPr>
            <p:ph type="title"/>
          </p:nvPr>
        </p:nvSpPr>
        <p:spPr/>
        <p:txBody>
          <a:bodyPr/>
          <a:lstStyle/>
          <a:p>
            <a:r>
              <a:rPr lang="en-US" dirty="0"/>
              <a:t>Thank You For Participating!</a:t>
            </a:r>
          </a:p>
        </p:txBody>
      </p:sp>
      <p:sp>
        <p:nvSpPr>
          <p:cNvPr id="3" name="Text Placeholder 2">
            <a:extLst>
              <a:ext uri="{FF2B5EF4-FFF2-40B4-BE49-F238E27FC236}">
                <a16:creationId xmlns:a16="http://schemas.microsoft.com/office/drawing/2014/main" id="{70E8C4F1-64BC-05CF-8F02-5EFC2E04B3A7}"/>
              </a:ext>
            </a:extLst>
          </p:cNvPr>
          <p:cNvSpPr>
            <a:spLocks noGrp="1"/>
          </p:cNvSpPr>
          <p:nvPr>
            <p:ph type="body" idx="1"/>
          </p:nvPr>
        </p:nvSpPr>
        <p:spPr/>
        <p:txBody>
          <a:bodyPr>
            <a:normAutofit/>
          </a:bodyPr>
          <a:lstStyle/>
          <a:p>
            <a:pPr marL="33865" indent="0">
              <a:buNone/>
            </a:pPr>
            <a:endParaRPr lang="en-US" sz="2333" dirty="0"/>
          </a:p>
          <a:p>
            <a:pPr marL="33865" indent="0">
              <a:buNone/>
            </a:pPr>
            <a:endParaRPr lang="en-US" sz="2333" dirty="0"/>
          </a:p>
          <a:p>
            <a:pPr marL="33865" indent="0">
              <a:buNone/>
            </a:pPr>
            <a:endParaRPr lang="en-US" sz="2333" dirty="0"/>
          </a:p>
          <a:p>
            <a:pPr marL="33865" indent="0" algn="ctr">
              <a:buNone/>
            </a:pPr>
            <a:r>
              <a:rPr lang="en-US" sz="2333" dirty="0"/>
              <a:t>Thanks to all of you for contributing your time and efforts to the PWG!</a:t>
            </a:r>
          </a:p>
        </p:txBody>
      </p:sp>
    </p:spTree>
    <p:extLst>
      <p:ext uri="{BB962C8B-B14F-4D97-AF65-F5344CB8AC3E}">
        <p14:creationId xmlns:p14="http://schemas.microsoft.com/office/powerpoint/2010/main" val="786206235"/>
      </p:ext>
    </p:extLst>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 name="Shape 146"/>
          <p:cNvSpPr>
            <a:spLocks noGrp="1"/>
          </p:cNvSpPr>
          <p:nvPr>
            <p:ph type="body" idx="1"/>
          </p:nvPr>
        </p:nvSpPr>
        <p:spPr>
          <a:xfrm>
            <a:off x="508000" y="1006710"/>
            <a:ext cx="8736189" cy="4275667"/>
          </a:xfrm>
          <a:prstGeom prst="rect">
            <a:avLst/>
          </a:prstGeom>
        </p:spPr>
        <p:txBody>
          <a:bodyPr>
            <a:normAutofit/>
          </a:bodyPr>
          <a:lstStyle/>
          <a:p>
            <a:pPr marL="33865" indent="0">
              <a:buNone/>
            </a:pPr>
            <a:r>
              <a:rPr lang="en-US" sz="1800" dirty="0"/>
              <a:t>2025</a:t>
            </a:r>
          </a:p>
          <a:p>
            <a:pPr lvl="1">
              <a:lnSpc>
                <a:spcPct val="150000"/>
              </a:lnSpc>
            </a:pPr>
            <a:r>
              <a:rPr lang="en-US" sz="1600" dirty="0"/>
              <a:t>May 5-7 – Joint w/OP - Virtual</a:t>
            </a:r>
          </a:p>
          <a:p>
            <a:pPr lvl="2">
              <a:lnSpc>
                <a:spcPct val="150000"/>
              </a:lnSpc>
            </a:pPr>
            <a:r>
              <a:rPr lang="en-US" sz="1400" b="0" i="0" dirty="0">
                <a:solidFill>
                  <a:srgbClr val="242424"/>
                </a:solidFill>
                <a:effectLst/>
                <a:latin typeface="Segoe UI" panose="020B0502040204020203" pitchFamily="34" charset="0"/>
              </a:rPr>
              <a:t> </a:t>
            </a:r>
            <a:r>
              <a:rPr lang="en-US" sz="1400" b="0" i="0" dirty="0">
                <a:effectLst/>
                <a:latin typeface="Segoe UI" panose="020B0502040204020203" pitchFamily="34" charset="0"/>
                <a:hlinkClick r:id="rId2" tooltip="https://www.surveymonkey.com/r/FVFGTR5"/>
              </a:rPr>
              <a:t>https://www.surveymonkey.com/r/FVFGTR5</a:t>
            </a:r>
            <a:endParaRPr lang="en-US" sz="1400" b="0" i="0" dirty="0">
              <a:effectLst/>
              <a:latin typeface="Segoe UI" panose="020B0502040204020203" pitchFamily="34" charset="0"/>
            </a:endParaRPr>
          </a:p>
          <a:p>
            <a:pPr lvl="1">
              <a:lnSpc>
                <a:spcPct val="150000"/>
              </a:lnSpc>
            </a:pPr>
            <a:r>
              <a:rPr lang="en-US" sz="1600" dirty="0"/>
              <a:t>August 12-14 – Virtual</a:t>
            </a:r>
          </a:p>
          <a:p>
            <a:pPr lvl="1">
              <a:lnSpc>
                <a:spcPct val="150000"/>
              </a:lnSpc>
            </a:pPr>
            <a:r>
              <a:rPr lang="en-US" sz="1600" dirty="0"/>
              <a:t>November 11-13 – Virtual</a:t>
            </a:r>
          </a:p>
          <a:p>
            <a:pPr marL="69362" indent="0">
              <a:lnSpc>
                <a:spcPct val="150000"/>
              </a:lnSpc>
              <a:buNone/>
            </a:pPr>
            <a:r>
              <a:rPr lang="en-US" sz="1800" dirty="0"/>
              <a:t>2026</a:t>
            </a:r>
          </a:p>
          <a:p>
            <a:pPr marL="840740" lvl="1" indent="-342900">
              <a:lnSpc>
                <a:spcPct val="150000"/>
              </a:lnSpc>
            </a:pPr>
            <a:r>
              <a:rPr lang="en-US" sz="1600" dirty="0"/>
              <a:t>February 10-11 – Virtual</a:t>
            </a:r>
          </a:p>
          <a:p>
            <a:pPr marL="840740" lvl="1" indent="-342900">
              <a:lnSpc>
                <a:spcPct val="150000"/>
              </a:lnSpc>
            </a:pPr>
            <a:r>
              <a:rPr lang="en-US" sz="1600" dirty="0"/>
              <a:t>May 5-7 – Virtual?  In-person?</a:t>
            </a:r>
          </a:p>
          <a:p>
            <a:pPr marL="840740" lvl="1" indent="-342900">
              <a:lnSpc>
                <a:spcPct val="150000"/>
              </a:lnSpc>
            </a:pPr>
            <a:r>
              <a:rPr lang="en-US" sz="1600" dirty="0"/>
              <a:t>August 18-20 – Virtual</a:t>
            </a:r>
          </a:p>
          <a:p>
            <a:pPr marL="840740" lvl="1" indent="-342900">
              <a:lnSpc>
                <a:spcPct val="150000"/>
              </a:lnSpc>
            </a:pPr>
            <a:r>
              <a:rPr lang="en-US" sz="1600" dirty="0"/>
              <a:t>November 10-12 - Virtual</a:t>
            </a:r>
          </a:p>
          <a:p>
            <a:pPr marL="69362" indent="0">
              <a:lnSpc>
                <a:spcPct val="150000"/>
              </a:lnSpc>
              <a:buNone/>
            </a:pPr>
            <a:endParaRPr lang="en-US" dirty="0"/>
          </a:p>
          <a:p>
            <a:pPr marL="33865" indent="0">
              <a:buNone/>
            </a:pPr>
            <a:endParaRPr lang="en-US" dirty="0"/>
          </a:p>
          <a:p>
            <a:pPr marL="33865" indent="0">
              <a:buNone/>
            </a:pPr>
            <a:endParaRPr lang="en-US" dirty="0"/>
          </a:p>
          <a:p>
            <a:pPr marL="33865" indent="0" algn="ctr">
              <a:buNone/>
            </a:pPr>
            <a:endParaRPr lang="en-US" sz="1333" dirty="0">
              <a:solidFill>
                <a:srgbClr val="FF0000"/>
              </a:solidFill>
            </a:endParaRPr>
          </a:p>
          <a:p>
            <a:pPr marL="33865" indent="0" algn="ctr">
              <a:buNone/>
            </a:pPr>
            <a:endParaRPr lang="en-US" sz="1333" dirty="0">
              <a:solidFill>
                <a:srgbClr val="FF0000"/>
              </a:solidFill>
            </a:endParaRPr>
          </a:p>
          <a:p>
            <a:pPr marL="33865" indent="0" algn="ctr">
              <a:buNone/>
            </a:pPr>
            <a:endParaRPr lang="en-US" sz="1333" dirty="0">
              <a:solidFill>
                <a:srgbClr val="FF0000"/>
              </a:solidFill>
            </a:endParaRPr>
          </a:p>
          <a:p>
            <a:pPr marL="33865" indent="0" algn="ctr">
              <a:buNone/>
            </a:pPr>
            <a:endParaRPr lang="en-US" sz="1333" dirty="0">
              <a:solidFill>
                <a:srgbClr val="FF0000"/>
              </a:solidFill>
            </a:endParaRPr>
          </a:p>
          <a:p>
            <a:pPr marL="33865" indent="0" algn="ctr">
              <a:buNone/>
            </a:pPr>
            <a:endParaRPr lang="en-US" sz="1333" dirty="0">
              <a:solidFill>
                <a:srgbClr val="FF0000"/>
              </a:solidFill>
            </a:endParaRPr>
          </a:p>
          <a:p>
            <a:pPr marL="33865" indent="0" algn="ctr">
              <a:buNone/>
            </a:pPr>
            <a:endParaRPr lang="en-US" sz="1333" dirty="0">
              <a:solidFill>
                <a:srgbClr val="FF0000"/>
              </a:solidFill>
            </a:endParaRPr>
          </a:p>
        </p:txBody>
      </p:sp>
      <p:sp>
        <p:nvSpPr>
          <p:cNvPr id="145" name="Shape 145"/>
          <p:cNvSpPr>
            <a:spLocks noGrp="1"/>
          </p:cNvSpPr>
          <p:nvPr>
            <p:ph type="title"/>
          </p:nvPr>
        </p:nvSpPr>
        <p:spPr>
          <a:prstGeom prst="rect">
            <a:avLst/>
          </a:prstGeom>
        </p:spPr>
        <p:txBody>
          <a:bodyPr/>
          <a:lstStyle/>
          <a:p>
            <a:r>
              <a:rPr dirty="0"/>
              <a:t>Future Meeting Schedule</a:t>
            </a:r>
          </a:p>
        </p:txBody>
      </p:sp>
      <p:sp>
        <p:nvSpPr>
          <p:cNvPr id="3" name="TextBox 2">
            <a:extLst>
              <a:ext uri="{FF2B5EF4-FFF2-40B4-BE49-F238E27FC236}">
                <a16:creationId xmlns:a16="http://schemas.microsoft.com/office/drawing/2014/main" id="{EBCD5AF1-65B8-5945-97F5-AD2ACFB0D156}"/>
              </a:ext>
            </a:extLst>
          </p:cNvPr>
          <p:cNvSpPr txBox="1"/>
          <p:nvPr/>
        </p:nvSpPr>
        <p:spPr>
          <a:xfrm>
            <a:off x="2235204" y="5137070"/>
            <a:ext cx="5699530" cy="29061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2333" tIns="42333" rIns="42333" bIns="42333" numCol="1" spcCol="38100" rtlCol="0" anchor="ctr">
            <a:spAutoFit/>
          </a:bodyPr>
          <a:lstStyle/>
          <a:p>
            <a:r>
              <a:rPr lang="en-US" sz="1333" dirty="0">
                <a:solidFill>
                  <a:srgbClr val="FF0000"/>
                </a:solidFill>
              </a:rPr>
              <a:t>Contact </a:t>
            </a:r>
            <a:r>
              <a:rPr lang="en-US" sz="1333" dirty="0">
                <a:solidFill>
                  <a:srgbClr val="FF0000"/>
                </a:solidFill>
                <a:hlinkClick r:id="rId3"/>
              </a:rPr>
              <a:t>chair@pwg.org</a:t>
            </a:r>
            <a:r>
              <a:rPr lang="en-US" sz="1333" dirty="0">
                <a:solidFill>
                  <a:srgbClr val="FF0000"/>
                </a:solidFill>
              </a:rPr>
              <a:t> if you are interested in hosting a PWG F2F event</a:t>
            </a:r>
          </a:p>
        </p:txBody>
      </p:sp>
    </p:spTree>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normAutofit/>
          </a:bodyPr>
          <a:lstStyle/>
          <a:p>
            <a:r>
              <a:rPr lang="en-US" dirty="0">
                <a:hlinkClick r:id="rId3"/>
              </a:rPr>
              <a:t>https://www.pwg.org/ipp/everywhere.html</a:t>
            </a:r>
            <a:r>
              <a:rPr lang="en-US" dirty="0"/>
              <a:t> </a:t>
            </a:r>
          </a:p>
          <a:p>
            <a:endParaRPr lang="en-US" dirty="0"/>
          </a:p>
          <a:p>
            <a:r>
              <a:rPr lang="en-US" b="1" dirty="0">
                <a:solidFill>
                  <a:srgbClr val="FF0000"/>
                </a:solidFill>
              </a:rPr>
              <a:t>1471</a:t>
            </a:r>
            <a:r>
              <a:rPr lang="en-US" dirty="0"/>
              <a:t> printers now certified!</a:t>
            </a:r>
          </a:p>
          <a:p>
            <a:pPr lvl="1"/>
            <a:r>
              <a:rPr lang="en-US" dirty="0">
                <a:hlinkClick r:id="rId4"/>
              </a:rPr>
              <a:t>https://www.pwg.org/printers/</a:t>
            </a:r>
            <a:endParaRPr lang="en-US" dirty="0"/>
          </a:p>
          <a:p>
            <a:pPr lvl="1"/>
            <a:r>
              <a:rPr lang="en-US" dirty="0"/>
              <a:t>New printers from Canon, Digital Check, OKI, HP, Lexmark, Ricoh, and Samsung </a:t>
            </a:r>
          </a:p>
          <a:p>
            <a:pPr lvl="1"/>
            <a:r>
              <a:rPr lang="en-US" b="1" dirty="0">
                <a:solidFill>
                  <a:srgbClr val="FF0000"/>
                </a:solidFill>
              </a:rPr>
              <a:t>More on the way!</a:t>
            </a:r>
          </a:p>
          <a:p>
            <a:pPr marL="33865" indent="0">
              <a:buNone/>
            </a:pPr>
            <a:endParaRPr lang="en-US" dirty="0">
              <a:solidFill>
                <a:srgbClr val="FF0000"/>
              </a:solidFill>
              <a:sym typeface="Wingdings" pitchFamily="2" charset="2"/>
            </a:endParaRPr>
          </a:p>
          <a:p>
            <a:r>
              <a:rPr lang="en-US" dirty="0"/>
              <a:t>IPP Everywhere™ Self Certification 1.1 Update 4</a:t>
            </a:r>
            <a:endParaRPr lang="en-US" dirty="0">
              <a:solidFill>
                <a:srgbClr val="FF0000"/>
              </a:solidFill>
            </a:endParaRPr>
          </a:p>
          <a:p>
            <a:pPr lvl="1">
              <a:buFont typeface="Wingdings" pitchFamily="2" charset="2"/>
              <a:buChar char="à"/>
            </a:pPr>
            <a:r>
              <a:rPr lang="en-US" dirty="0">
                <a:sym typeface="Wingdings" pitchFamily="2" charset="2"/>
              </a:rPr>
              <a:t>Announced Sept. 2, 2022</a:t>
            </a:r>
          </a:p>
          <a:p>
            <a:pPr lvl="1">
              <a:buFont typeface="Wingdings" pitchFamily="2" charset="2"/>
              <a:buChar char="à"/>
            </a:pPr>
            <a:r>
              <a:rPr lang="en-US" b="1" dirty="0">
                <a:solidFill>
                  <a:srgbClr val="FF0000"/>
                </a:solidFill>
                <a:sym typeface="Wingdings" pitchFamily="2" charset="2"/>
              </a:rPr>
              <a:t>IPP Everywhere v1.0 Certifications no longer accepted</a:t>
            </a:r>
          </a:p>
          <a:p>
            <a:pPr marL="414850" lvl="1" indent="0">
              <a:buNone/>
            </a:pPr>
            <a:endParaRPr lang="en-US" dirty="0"/>
          </a:p>
        </p:txBody>
      </p:sp>
      <p:sp>
        <p:nvSpPr>
          <p:cNvPr id="2" name="Title 1"/>
          <p:cNvSpPr>
            <a:spLocks noGrp="1"/>
          </p:cNvSpPr>
          <p:nvPr>
            <p:ph type="title"/>
          </p:nvPr>
        </p:nvSpPr>
        <p:spPr/>
        <p:txBody>
          <a:bodyPr/>
          <a:lstStyle/>
          <a:p>
            <a:r>
              <a:rPr lang="en-US" dirty="0"/>
              <a:t>IPP Everywhere™ Certified Printers</a:t>
            </a:r>
          </a:p>
        </p:txBody>
      </p:sp>
    </p:spTree>
    <p:extLst>
      <p:ext uri="{BB962C8B-B14F-4D97-AF65-F5344CB8AC3E}">
        <p14:creationId xmlns:p14="http://schemas.microsoft.com/office/powerpoint/2010/main" val="1607541546"/>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DE9D85-D0E0-AD41-3503-D2FA70869C0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A518FEA-D5BA-9DC1-8F6E-48A3B24B43F5}"/>
              </a:ext>
            </a:extLst>
          </p:cNvPr>
          <p:cNvSpPr>
            <a:spLocks noGrp="1"/>
          </p:cNvSpPr>
          <p:nvPr>
            <p:ph type="title"/>
          </p:nvPr>
        </p:nvSpPr>
        <p:spPr/>
        <p:txBody>
          <a:bodyPr/>
          <a:lstStyle/>
          <a:p>
            <a:r>
              <a:rPr lang="en-US" dirty="0"/>
              <a:t>IPP Everywhere™ Certified Printers</a:t>
            </a:r>
          </a:p>
        </p:txBody>
      </p:sp>
      <p:graphicFrame>
        <p:nvGraphicFramePr>
          <p:cNvPr id="8" name="Chart 7">
            <a:extLst>
              <a:ext uri="{FF2B5EF4-FFF2-40B4-BE49-F238E27FC236}">
                <a16:creationId xmlns:a16="http://schemas.microsoft.com/office/drawing/2014/main" id="{E1C1AC07-A4EC-F398-47D6-D08840C1B773}"/>
              </a:ext>
            </a:extLst>
          </p:cNvPr>
          <p:cNvGraphicFramePr>
            <a:graphicFrameLocks/>
          </p:cNvGraphicFramePr>
          <p:nvPr>
            <p:extLst>
              <p:ext uri="{D42A27DB-BD31-4B8C-83A1-F6EECF244321}">
                <p14:modId xmlns:p14="http://schemas.microsoft.com/office/powerpoint/2010/main" val="3079417152"/>
              </p:ext>
            </p:extLst>
          </p:nvPr>
        </p:nvGraphicFramePr>
        <p:xfrm>
          <a:off x="543903" y="1126765"/>
          <a:ext cx="9057297" cy="3926498"/>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a:extLst>
              <a:ext uri="{FF2B5EF4-FFF2-40B4-BE49-F238E27FC236}">
                <a16:creationId xmlns:a16="http://schemas.microsoft.com/office/drawing/2014/main" id="{528917F9-D702-EA78-4EE8-25A088D5DA46}"/>
              </a:ext>
            </a:extLst>
          </p:cNvPr>
          <p:cNvSpPr txBox="1"/>
          <p:nvPr/>
        </p:nvSpPr>
        <p:spPr>
          <a:xfrm>
            <a:off x="2219158" y="5053263"/>
            <a:ext cx="5559535" cy="34881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40640" marR="40640" indent="0" algn="l" defTabSz="914400" rtl="0" fontAlgn="auto" latinLnBrk="0" hangingPunct="0">
              <a:lnSpc>
                <a:spcPct val="100000"/>
              </a:lnSpc>
              <a:spcBef>
                <a:spcPts val="0"/>
              </a:spcBef>
              <a:spcAft>
                <a:spcPts val="0"/>
              </a:spcAft>
              <a:buClrTx/>
              <a:buSzTx/>
              <a:buFontTx/>
              <a:buNone/>
              <a:tabLst/>
            </a:pPr>
            <a:r>
              <a:rPr kumimoji="0" lang="en-US" sz="1600" b="0" i="0" u="none" strike="noStrike" cap="none" spc="0" normalizeH="0" baseline="0" dirty="0">
                <a:ln>
                  <a:noFill/>
                </a:ln>
                <a:solidFill>
                  <a:srgbClr val="000000"/>
                </a:solidFill>
                <a:effectLst/>
                <a:uFill>
                  <a:solidFill>
                    <a:srgbClr val="000000"/>
                  </a:solidFill>
                </a:uFill>
                <a:latin typeface="Arial"/>
                <a:ea typeface="Arial"/>
                <a:cs typeface="Arial"/>
                <a:sym typeface="Arial"/>
              </a:rPr>
              <a:t>First IPP Everywhere certified printer: September 22, 2016!</a:t>
            </a:r>
          </a:p>
        </p:txBody>
      </p:sp>
    </p:spTree>
    <p:extLst>
      <p:ext uri="{BB962C8B-B14F-4D97-AF65-F5344CB8AC3E}">
        <p14:creationId xmlns:p14="http://schemas.microsoft.com/office/powerpoint/2010/main" val="2707465390"/>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Shape 83"/>
          <p:cNvSpPr>
            <a:spLocks noGrp="1"/>
          </p:cNvSpPr>
          <p:nvPr>
            <p:ph type="body" idx="1"/>
          </p:nvPr>
        </p:nvSpPr>
        <p:spPr>
          <a:xfrm>
            <a:off x="508000" y="968497"/>
            <a:ext cx="9144000" cy="4275667"/>
          </a:xfrm>
          <a:prstGeom prst="rect">
            <a:avLst/>
          </a:prstGeom>
        </p:spPr>
        <p:txBody>
          <a:bodyPr>
            <a:normAutofit fontScale="92500" lnSpcReduction="10000"/>
          </a:bodyPr>
          <a:lstStyle/>
          <a:p>
            <a:endParaRPr lang="en-US" dirty="0"/>
          </a:p>
          <a:p>
            <a:r>
              <a:rPr lang="en-US" dirty="0">
                <a:solidFill>
                  <a:srgbClr val="FF0000"/>
                </a:solidFill>
              </a:rPr>
              <a:t>Please Note: This PWG Meeting is Being Recorded</a:t>
            </a:r>
          </a:p>
          <a:p>
            <a:endParaRPr lang="en-US" dirty="0"/>
          </a:p>
          <a:p>
            <a:r>
              <a:rPr dirty="0"/>
              <a:t>Administrivia</a:t>
            </a:r>
          </a:p>
          <a:p>
            <a:endParaRPr lang="en-US" dirty="0"/>
          </a:p>
          <a:p>
            <a:r>
              <a:rPr lang="en-US" dirty="0"/>
              <a:t>PWG Steering Committee Updates</a:t>
            </a:r>
            <a:endParaRPr dirty="0"/>
          </a:p>
          <a:p>
            <a:endParaRPr lang="en-US" dirty="0"/>
          </a:p>
          <a:p>
            <a:r>
              <a:rPr dirty="0"/>
              <a:t>PWG Workgroup Status [WG Chairs]</a:t>
            </a:r>
          </a:p>
          <a:p>
            <a:endParaRPr lang="en-US" dirty="0"/>
          </a:p>
          <a:p>
            <a:r>
              <a:rPr dirty="0"/>
              <a:t>Liaison Status</a:t>
            </a:r>
          </a:p>
          <a:p>
            <a:endParaRPr lang="en-US" dirty="0"/>
          </a:p>
          <a:p>
            <a:r>
              <a:rPr lang="en-US" dirty="0"/>
              <a:t>Questions / Next Meeting / Any Other Business</a:t>
            </a:r>
          </a:p>
          <a:p>
            <a:endParaRPr dirty="0"/>
          </a:p>
        </p:txBody>
      </p:sp>
      <p:sp>
        <p:nvSpPr>
          <p:cNvPr id="82" name="Shape 82"/>
          <p:cNvSpPr>
            <a:spLocks noGrp="1"/>
          </p:cNvSpPr>
          <p:nvPr>
            <p:ph type="title"/>
          </p:nvPr>
        </p:nvSpPr>
        <p:spPr>
          <a:prstGeom prst="rect">
            <a:avLst/>
          </a:prstGeom>
        </p:spPr>
        <p:txBody>
          <a:bodyPr/>
          <a:lstStyle/>
          <a:p>
            <a:r>
              <a:t>Plenary Agenda</a:t>
            </a:r>
          </a:p>
        </p:txBody>
      </p:sp>
    </p:spTree>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 name="Shape 175"/>
          <p:cNvSpPr>
            <a:spLocks noGrp="1"/>
          </p:cNvSpPr>
          <p:nvPr>
            <p:ph type="body" idx="1"/>
          </p:nvPr>
        </p:nvSpPr>
        <p:spPr>
          <a:prstGeom prst="rect">
            <a:avLst/>
          </a:prstGeom>
        </p:spPr>
        <p:txBody>
          <a:bodyPr>
            <a:normAutofit fontScale="92500" lnSpcReduction="20000"/>
          </a:bodyPr>
          <a:lstStyle/>
          <a:p>
            <a:r>
              <a:rPr lang="en-US" dirty="0"/>
              <a:t>PWG on </a:t>
            </a:r>
            <a:r>
              <a:rPr dirty="0"/>
              <a:t>Git</a:t>
            </a:r>
            <a:r>
              <a:rPr lang="en-US" dirty="0"/>
              <a:t>H</a:t>
            </a:r>
            <a:r>
              <a:rPr dirty="0"/>
              <a:t>ub:</a:t>
            </a:r>
          </a:p>
          <a:p>
            <a:pPr lvl="1"/>
            <a:r>
              <a:rPr u="sng" dirty="0">
                <a:hlinkClick r:id="rId2"/>
              </a:rPr>
              <a:t>https://github.com/istopwg</a:t>
            </a:r>
          </a:p>
          <a:p>
            <a:endParaRPr lang="en-US" dirty="0"/>
          </a:p>
          <a:p>
            <a:r>
              <a:rPr lang="en-US" dirty="0"/>
              <a:t>IPP Sample Code</a:t>
            </a:r>
          </a:p>
          <a:p>
            <a:pPr lvl="1"/>
            <a:r>
              <a:rPr lang="en-US" dirty="0">
                <a:hlinkClick r:id="rId3"/>
              </a:rPr>
              <a:t>https://github.com/istopwg/ippsample</a:t>
            </a:r>
            <a:endParaRPr lang="en-US" dirty="0"/>
          </a:p>
          <a:p>
            <a:pPr marL="414850" lvl="1" indent="0">
              <a:buNone/>
            </a:pPr>
            <a:endParaRPr lang="en-US" u="sng" dirty="0"/>
          </a:p>
          <a:p>
            <a:r>
              <a:rPr lang="en-US" dirty="0"/>
              <a:t>IPP Everywhere Self Certification Tools</a:t>
            </a:r>
          </a:p>
          <a:p>
            <a:pPr lvl="1"/>
            <a:r>
              <a:rPr lang="en-US" u="sng" dirty="0">
                <a:hlinkClick r:id="rId4"/>
              </a:rPr>
              <a:t>https://</a:t>
            </a:r>
            <a:r>
              <a:rPr lang="en-US" u="sng" dirty="0" err="1">
                <a:hlinkClick r:id="rId4"/>
              </a:rPr>
              <a:t>github.com</a:t>
            </a:r>
            <a:r>
              <a:rPr lang="en-US" u="sng" dirty="0">
                <a:hlinkClick r:id="rId4"/>
              </a:rPr>
              <a:t>/</a:t>
            </a:r>
            <a:r>
              <a:rPr lang="en-US" u="sng" dirty="0" err="1">
                <a:hlinkClick r:id="rId4"/>
              </a:rPr>
              <a:t>istopwg</a:t>
            </a:r>
            <a:r>
              <a:rPr lang="en-US" u="sng" dirty="0">
                <a:hlinkClick r:id="rId4"/>
              </a:rPr>
              <a:t>/</a:t>
            </a:r>
            <a:r>
              <a:rPr lang="en-US" u="sng" dirty="0" err="1">
                <a:hlinkClick r:id="rId4"/>
              </a:rPr>
              <a:t>ippeveselfcert</a:t>
            </a:r>
            <a:endParaRPr lang="en-US" u="sng" dirty="0"/>
          </a:p>
          <a:p>
            <a:pPr lvl="1"/>
            <a:endParaRPr lang="en-US" u="sng" dirty="0"/>
          </a:p>
          <a:p>
            <a:r>
              <a:rPr lang="en-US" dirty="0"/>
              <a:t>IPP Registry</a:t>
            </a:r>
          </a:p>
          <a:p>
            <a:pPr lvl="1"/>
            <a:r>
              <a:rPr lang="en-US" u="sng" dirty="0">
                <a:hlinkClick r:id="rId5"/>
              </a:rPr>
              <a:t>https://github.com/istopwg/ippregistry</a:t>
            </a:r>
            <a:endParaRPr lang="en-US" u="sng" dirty="0"/>
          </a:p>
          <a:p>
            <a:pPr marL="33865" indent="0">
              <a:buNone/>
            </a:pPr>
            <a:endParaRPr lang="en-US" u="sng" dirty="0"/>
          </a:p>
          <a:p>
            <a:r>
              <a:rPr lang="en-US" dirty="0"/>
              <a:t>PWG Books:</a:t>
            </a:r>
          </a:p>
          <a:p>
            <a:pPr lvl="1"/>
            <a:r>
              <a:rPr lang="en-US" u="sng" dirty="0">
                <a:hlinkClick r:id="rId6"/>
              </a:rPr>
              <a:t>https://github.com/istopwg/pwg-books</a:t>
            </a:r>
            <a:endParaRPr lang="en-US" u="sng" dirty="0"/>
          </a:p>
        </p:txBody>
      </p:sp>
      <p:sp>
        <p:nvSpPr>
          <p:cNvPr id="174" name="Shape 174"/>
          <p:cNvSpPr>
            <a:spLocks noGrp="1"/>
          </p:cNvSpPr>
          <p:nvPr>
            <p:ph type="title"/>
          </p:nvPr>
        </p:nvSpPr>
        <p:spPr>
          <a:prstGeom prst="rect">
            <a:avLst/>
          </a:prstGeom>
        </p:spPr>
        <p:txBody>
          <a:bodyPr/>
          <a:lstStyle/>
          <a:p>
            <a:r>
              <a:rPr lang="en-US" dirty="0"/>
              <a:t>Projects on GitHub</a:t>
            </a:r>
            <a:endParaRPr dirty="0"/>
          </a:p>
        </p:txBody>
      </p:sp>
    </p:spTree>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 name="Shape 183"/>
          <p:cNvSpPr>
            <a:spLocks noGrp="1"/>
          </p:cNvSpPr>
          <p:nvPr>
            <p:ph type="title"/>
          </p:nvPr>
        </p:nvSpPr>
        <p:spPr>
          <a:prstGeom prst="rect">
            <a:avLst/>
          </a:prstGeom>
        </p:spPr>
        <p:txBody>
          <a:bodyPr/>
          <a:lstStyle/>
          <a:p>
            <a:r>
              <a:rPr dirty="0"/>
              <a:t>Workgroup Status</a:t>
            </a:r>
          </a:p>
        </p:txBody>
      </p:sp>
    </p:spTree>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 name="Shape 174"/>
          <p:cNvSpPr>
            <a:spLocks noGrp="1"/>
          </p:cNvSpPr>
          <p:nvPr>
            <p:ph type="title"/>
          </p:nvPr>
        </p:nvSpPr>
        <p:spPr>
          <a:xfrm>
            <a:off x="423937" y="0"/>
            <a:ext cx="8410222" cy="846668"/>
          </a:xfrm>
          <a:prstGeom prst="rect">
            <a:avLst/>
          </a:prstGeom>
        </p:spPr>
        <p:txBody>
          <a:bodyPr/>
          <a:lstStyle/>
          <a:p>
            <a:r>
              <a:rPr lang="en-US" dirty="0"/>
              <a:t>Work in Progress</a:t>
            </a:r>
            <a:endParaRPr dirty="0"/>
          </a:p>
        </p:txBody>
      </p:sp>
      <p:sp>
        <p:nvSpPr>
          <p:cNvPr id="9" name="Shape 194">
            <a:extLst>
              <a:ext uri="{FF2B5EF4-FFF2-40B4-BE49-F238E27FC236}">
                <a16:creationId xmlns:a16="http://schemas.microsoft.com/office/drawing/2014/main" id="{B1281C3B-CD2B-2643-A63C-6BE912579D82}"/>
              </a:ext>
            </a:extLst>
          </p:cNvPr>
          <p:cNvSpPr/>
          <p:nvPr/>
        </p:nvSpPr>
        <p:spPr>
          <a:xfrm>
            <a:off x="4445000" y="5021445"/>
            <a:ext cx="1270000" cy="317500"/>
          </a:xfrm>
          <a:prstGeom prst="roundRect">
            <a:avLst>
              <a:gd name="adj" fmla="val 21180"/>
            </a:avLst>
          </a:prstGeom>
          <a:gradFill>
            <a:gsLst>
              <a:gs pos="0">
                <a:srgbClr val="FF2600"/>
              </a:gs>
              <a:gs pos="100000">
                <a:srgbClr val="BF1903"/>
              </a:gs>
            </a:gsLst>
            <a:lin ang="5400000"/>
          </a:gradFill>
          <a:effectLst>
            <a:outerShdw blurRad="63500" dist="50800" dir="2700000" rotWithShape="0">
              <a:srgbClr val="000000">
                <a:alpha val="50000"/>
              </a:srgbClr>
            </a:outerShdw>
          </a:effectLst>
          <a:extLst>
            <a:ext uri="{C572A759-6A51-4108-AA02-DFA0A04FC94B}">
              <ma14:wrappingTextBoxFlag xmlns:ma14="http://schemas.microsoft.com/office/mac/drawingml/2011/main" xmlns="" val="1"/>
            </a:ext>
          </a:extLst>
        </p:spPr>
        <p:txBody>
          <a:bodyPr lIns="42333" tIns="42333" rIns="42333" bIns="42333" anchor="ctr"/>
          <a:lstStyle>
            <a:lvl1pPr algn="ctr">
              <a:defRPr b="1">
                <a:solidFill>
                  <a:srgbClr val="FFFFFF"/>
                </a:solidFill>
                <a:uFill>
                  <a:solidFill>
                    <a:srgbClr val="FFFFFF"/>
                  </a:solidFill>
                </a:uFill>
              </a:defRPr>
            </a:lvl1pPr>
          </a:lstStyle>
          <a:p>
            <a:r>
              <a:rPr sz="1333"/>
              <a:t>Prototype</a:t>
            </a:r>
          </a:p>
        </p:txBody>
      </p:sp>
      <p:sp>
        <p:nvSpPr>
          <p:cNvPr id="10" name="Shape 196">
            <a:extLst>
              <a:ext uri="{FF2B5EF4-FFF2-40B4-BE49-F238E27FC236}">
                <a16:creationId xmlns:a16="http://schemas.microsoft.com/office/drawing/2014/main" id="{444F6264-C471-1142-8D11-41528B426F38}"/>
              </a:ext>
            </a:extLst>
          </p:cNvPr>
          <p:cNvSpPr/>
          <p:nvPr/>
        </p:nvSpPr>
        <p:spPr>
          <a:xfrm>
            <a:off x="5820833" y="5021445"/>
            <a:ext cx="1270000" cy="317500"/>
          </a:xfrm>
          <a:prstGeom prst="roundRect">
            <a:avLst>
              <a:gd name="adj" fmla="val 21180"/>
            </a:avLst>
          </a:prstGeom>
          <a:gradFill>
            <a:gsLst>
              <a:gs pos="0">
                <a:srgbClr val="E5E500"/>
              </a:gs>
              <a:gs pos="100000">
                <a:srgbClr val="AAAA00"/>
              </a:gs>
            </a:gsLst>
            <a:lin ang="5400000"/>
          </a:gradFill>
          <a:effectLst>
            <a:outerShdw blurRad="63500" dist="50800" dir="2700000" rotWithShape="0">
              <a:srgbClr val="000000">
                <a:alpha val="50000"/>
              </a:srgbClr>
            </a:outerShdw>
          </a:effectLst>
          <a:extLst>
            <a:ext uri="{C572A759-6A51-4108-AA02-DFA0A04FC94B}">
              <ma14:wrappingTextBoxFlag xmlns:ma14="http://schemas.microsoft.com/office/mac/drawingml/2011/main" xmlns="" val="1"/>
            </a:ext>
          </a:extLst>
        </p:spPr>
        <p:txBody>
          <a:bodyPr lIns="42333" tIns="42333" rIns="42333" bIns="42333" anchor="ctr"/>
          <a:lstStyle>
            <a:lvl1pPr algn="ctr">
              <a:defRPr b="1">
                <a:solidFill>
                  <a:srgbClr val="FFFFFF"/>
                </a:solidFill>
                <a:uFill>
                  <a:solidFill>
                    <a:srgbClr val="FFFFFF"/>
                  </a:solidFill>
                </a:uFill>
              </a:defRPr>
            </a:lvl1pPr>
          </a:lstStyle>
          <a:p>
            <a:r>
              <a:rPr sz="1333"/>
              <a:t>Stable</a:t>
            </a:r>
          </a:p>
        </p:txBody>
      </p:sp>
      <p:sp>
        <p:nvSpPr>
          <p:cNvPr id="11" name="Shape 197">
            <a:extLst>
              <a:ext uri="{FF2B5EF4-FFF2-40B4-BE49-F238E27FC236}">
                <a16:creationId xmlns:a16="http://schemas.microsoft.com/office/drawing/2014/main" id="{4A62334D-CA17-734D-AE25-2CE25F5FCF7E}"/>
              </a:ext>
            </a:extLst>
          </p:cNvPr>
          <p:cNvSpPr/>
          <p:nvPr/>
        </p:nvSpPr>
        <p:spPr>
          <a:xfrm>
            <a:off x="3069167" y="5021445"/>
            <a:ext cx="1270000" cy="317500"/>
          </a:xfrm>
          <a:prstGeom prst="roundRect">
            <a:avLst>
              <a:gd name="adj" fmla="val 21180"/>
            </a:avLst>
          </a:prstGeom>
          <a:gradFill>
            <a:gsLst>
              <a:gs pos="0">
                <a:srgbClr val="809FFF"/>
              </a:gs>
              <a:gs pos="100000">
                <a:srgbClr val="5268BF"/>
              </a:gs>
            </a:gsLst>
            <a:lin ang="5400000"/>
          </a:gradFill>
          <a:effectLst>
            <a:outerShdw blurRad="63500" dist="50800" dir="2700000" rotWithShape="0">
              <a:srgbClr val="000000">
                <a:alpha val="50000"/>
              </a:srgbClr>
            </a:outerShdw>
          </a:effectLst>
          <a:extLst>
            <a:ext uri="{C572A759-6A51-4108-AA02-DFA0A04FC94B}">
              <ma14:wrappingTextBoxFlag xmlns:ma14="http://schemas.microsoft.com/office/mac/drawingml/2011/main" xmlns="" val="1"/>
            </a:ext>
          </a:extLst>
        </p:spPr>
        <p:txBody>
          <a:bodyPr lIns="42333" tIns="42333" rIns="42333" bIns="42333" anchor="ctr"/>
          <a:lstStyle>
            <a:lvl1pPr algn="ctr">
              <a:defRPr b="1">
                <a:solidFill>
                  <a:srgbClr val="FFFFFF"/>
                </a:solidFill>
                <a:uFill>
                  <a:solidFill>
                    <a:srgbClr val="FFFFFF"/>
                  </a:solidFill>
                </a:uFill>
              </a:defRPr>
            </a:lvl1pPr>
          </a:lstStyle>
          <a:p>
            <a:r>
              <a:rPr sz="1333"/>
              <a:t>Interim</a:t>
            </a:r>
          </a:p>
        </p:txBody>
      </p:sp>
      <p:sp>
        <p:nvSpPr>
          <p:cNvPr id="12" name="Shape 198">
            <a:extLst>
              <a:ext uri="{FF2B5EF4-FFF2-40B4-BE49-F238E27FC236}">
                <a16:creationId xmlns:a16="http://schemas.microsoft.com/office/drawing/2014/main" id="{3CECC732-D8CE-B745-B39D-C9F0829308A7}"/>
              </a:ext>
            </a:extLst>
          </p:cNvPr>
          <p:cNvSpPr/>
          <p:nvPr/>
        </p:nvSpPr>
        <p:spPr>
          <a:xfrm>
            <a:off x="1693333" y="5021445"/>
            <a:ext cx="1270000" cy="317500"/>
          </a:xfrm>
          <a:prstGeom prst="roundRect">
            <a:avLst>
              <a:gd name="adj" fmla="val 21180"/>
            </a:avLst>
          </a:prstGeom>
          <a:gradFill>
            <a:gsLst>
              <a:gs pos="0">
                <a:srgbClr val="808080"/>
              </a:gs>
              <a:gs pos="100000">
                <a:srgbClr val="414141"/>
              </a:gs>
            </a:gsLst>
            <a:lin ang="5400000"/>
          </a:gradFill>
          <a:effectLst>
            <a:outerShdw blurRad="63500" dist="50800" dir="2700000" rotWithShape="0">
              <a:srgbClr val="000000">
                <a:alpha val="50000"/>
              </a:srgbClr>
            </a:outerShdw>
          </a:effectLst>
          <a:extLst>
            <a:ext uri="{C572A759-6A51-4108-AA02-DFA0A04FC94B}">
              <ma14:wrappingTextBoxFlag xmlns:ma14="http://schemas.microsoft.com/office/mac/drawingml/2011/main" xmlns="" val="1"/>
            </a:ext>
          </a:extLst>
        </p:spPr>
        <p:txBody>
          <a:bodyPr lIns="42333" tIns="42333" rIns="42333" bIns="42333" anchor="ctr"/>
          <a:lstStyle>
            <a:lvl1pPr algn="ctr">
              <a:defRPr b="1">
                <a:solidFill>
                  <a:srgbClr val="FFFFFF"/>
                </a:solidFill>
                <a:uFill>
                  <a:solidFill>
                    <a:srgbClr val="FFFFFF"/>
                  </a:solidFill>
                </a:uFill>
              </a:defRPr>
            </a:lvl1pPr>
          </a:lstStyle>
          <a:p>
            <a:r>
              <a:rPr sz="1333" dirty="0"/>
              <a:t>Planned</a:t>
            </a:r>
          </a:p>
        </p:txBody>
      </p:sp>
      <p:sp>
        <p:nvSpPr>
          <p:cNvPr id="13" name="Shape 196">
            <a:extLst>
              <a:ext uri="{FF2B5EF4-FFF2-40B4-BE49-F238E27FC236}">
                <a16:creationId xmlns:a16="http://schemas.microsoft.com/office/drawing/2014/main" id="{F2F110CA-5645-6B42-AA48-D6FB6C932276}"/>
              </a:ext>
            </a:extLst>
          </p:cNvPr>
          <p:cNvSpPr/>
          <p:nvPr/>
        </p:nvSpPr>
        <p:spPr>
          <a:xfrm>
            <a:off x="7196667" y="5021445"/>
            <a:ext cx="1270000" cy="317500"/>
          </a:xfrm>
          <a:prstGeom prst="roundRect">
            <a:avLst>
              <a:gd name="adj" fmla="val 21180"/>
            </a:avLst>
          </a:prstGeom>
          <a:solidFill>
            <a:srgbClr val="00D000"/>
          </a:solidFill>
          <a:effectLst>
            <a:outerShdw blurRad="63500" dist="50800" dir="2700000" rotWithShape="0">
              <a:srgbClr val="000000">
                <a:alpha val="50000"/>
              </a:srgbClr>
            </a:outerShdw>
          </a:effectLst>
          <a:extLst>
            <a:ext uri="{C572A759-6A51-4108-AA02-DFA0A04FC94B}">
              <ma14:wrappingTextBoxFlag xmlns:ma14="http://schemas.microsoft.com/office/mac/drawingml/2011/main" xmlns="" val="1"/>
            </a:ext>
          </a:extLst>
        </p:spPr>
        <p:txBody>
          <a:bodyPr lIns="42333" tIns="42333" rIns="42333" bIns="42333" anchor="ctr"/>
          <a:lstStyle>
            <a:lvl1pPr algn="ctr">
              <a:defRPr b="1">
                <a:solidFill>
                  <a:srgbClr val="FFFFFF"/>
                </a:solidFill>
                <a:uFill>
                  <a:solidFill>
                    <a:srgbClr val="FFFFFF"/>
                  </a:solidFill>
                </a:uFill>
              </a:defRPr>
            </a:lvl1pPr>
          </a:lstStyle>
          <a:p>
            <a:r>
              <a:rPr lang="en-US" sz="1333" dirty="0"/>
              <a:t>Approved</a:t>
            </a:r>
            <a:endParaRPr sz="1333" dirty="0"/>
          </a:p>
        </p:txBody>
      </p:sp>
      <p:pic>
        <p:nvPicPr>
          <p:cNvPr id="7" name="Picture 6" descr="A screenshot of a computer&#10;&#10;Description automatically generated">
            <a:extLst>
              <a:ext uri="{FF2B5EF4-FFF2-40B4-BE49-F238E27FC236}">
                <a16:creationId xmlns:a16="http://schemas.microsoft.com/office/drawing/2014/main" id="{D7583FB7-4EF4-E627-302A-8470C4F69FE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93800" y="1082174"/>
            <a:ext cx="7772400" cy="3703765"/>
          </a:xfrm>
          <a:prstGeom prst="rect">
            <a:avLst/>
          </a:prstGeom>
        </p:spPr>
      </p:pic>
    </p:spTree>
    <p:extLst>
      <p:ext uri="{BB962C8B-B14F-4D97-AF65-F5344CB8AC3E}">
        <p14:creationId xmlns:p14="http://schemas.microsoft.com/office/powerpoint/2010/main" val="3619285865"/>
      </p:ext>
    </p:extLst>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 name="Shape 305"/>
          <p:cNvSpPr>
            <a:spLocks noGrp="1"/>
          </p:cNvSpPr>
          <p:nvPr>
            <p:ph type="title"/>
          </p:nvPr>
        </p:nvSpPr>
        <p:spPr>
          <a:prstGeom prst="rect">
            <a:avLst/>
          </a:prstGeom>
        </p:spPr>
        <p:txBody>
          <a:bodyPr/>
          <a:lstStyle/>
          <a:p>
            <a:r>
              <a:rPr dirty="0"/>
              <a:t>IDS Workgroup Status</a:t>
            </a:r>
          </a:p>
        </p:txBody>
      </p:sp>
      <p:sp>
        <p:nvSpPr>
          <p:cNvPr id="306" name="Shape 306"/>
          <p:cNvSpPr>
            <a:spLocks noGrp="1"/>
          </p:cNvSpPr>
          <p:nvPr>
            <p:ph type="body" sz="half" idx="1"/>
          </p:nvPr>
        </p:nvSpPr>
        <p:spPr>
          <a:prstGeom prst="rect">
            <a:avLst/>
          </a:prstGeom>
        </p:spPr>
        <p:txBody>
          <a:bodyPr/>
          <a:lstStyle/>
          <a:p>
            <a:r>
              <a:rPr dirty="0"/>
              <a:t>Alan Sukert</a:t>
            </a:r>
          </a:p>
        </p:txBody>
      </p:sp>
    </p:spTree>
    <p:extLst>
      <p:ext uri="{BB962C8B-B14F-4D97-AF65-F5344CB8AC3E}">
        <p14:creationId xmlns:p14="http://schemas.microsoft.com/office/powerpoint/2010/main" val="3703740114"/>
      </p:ext>
    </p:extLst>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45E303-997E-620A-21CD-B0E352A48D56}"/>
            </a:ext>
          </a:extLst>
        </p:cNvPr>
        <p:cNvGrpSpPr/>
        <p:nvPr/>
      </p:nvGrpSpPr>
      <p:grpSpPr>
        <a:xfrm>
          <a:off x="0" y="0"/>
          <a:ext cx="0" cy="0"/>
          <a:chOff x="0" y="0"/>
          <a:chExt cx="0" cy="0"/>
        </a:xfrm>
      </p:grpSpPr>
      <p:sp>
        <p:nvSpPr>
          <p:cNvPr id="100" name="IPP WG: More Information">
            <a:extLst>
              <a:ext uri="{FF2B5EF4-FFF2-40B4-BE49-F238E27FC236}">
                <a16:creationId xmlns:a16="http://schemas.microsoft.com/office/drawing/2014/main" id="{5003AB9F-2BE6-DBD3-431F-9975257135E6}"/>
              </a:ext>
            </a:extLst>
          </p:cNvPr>
          <p:cNvSpPr txBox="1">
            <a:spLocks noGrp="1"/>
          </p:cNvSpPr>
          <p:nvPr>
            <p:ph type="title"/>
          </p:nvPr>
        </p:nvSpPr>
        <p:spPr>
          <a:xfrm>
            <a:off x="226771" y="105832"/>
            <a:ext cx="8410222" cy="846668"/>
          </a:xfrm>
          <a:prstGeom prst="rect">
            <a:avLst/>
          </a:prstGeom>
        </p:spPr>
        <p:txBody>
          <a:bodyPr/>
          <a:lstStyle/>
          <a:p>
            <a:r>
              <a:rPr lang="en-US" dirty="0"/>
              <a:t>IDS</a:t>
            </a:r>
            <a:r>
              <a:rPr dirty="0"/>
              <a:t> WG: </a:t>
            </a:r>
            <a:r>
              <a:rPr lang="en-US" dirty="0"/>
              <a:t>Officers</a:t>
            </a:r>
            <a:endParaRPr dirty="0"/>
          </a:p>
        </p:txBody>
      </p:sp>
      <p:sp>
        <p:nvSpPr>
          <p:cNvPr id="6" name="IPP WG Co-Chairs:…">
            <a:extLst>
              <a:ext uri="{FF2B5EF4-FFF2-40B4-BE49-F238E27FC236}">
                <a16:creationId xmlns:a16="http://schemas.microsoft.com/office/drawing/2014/main" id="{63361DD6-7D4A-2F14-184A-C626D8E3086F}"/>
              </a:ext>
            </a:extLst>
          </p:cNvPr>
          <p:cNvSpPr txBox="1">
            <a:spLocks noGrp="1"/>
          </p:cNvSpPr>
          <p:nvPr>
            <p:ph type="body" idx="1"/>
          </p:nvPr>
        </p:nvSpPr>
        <p:spPr>
          <a:xfrm>
            <a:off x="285288" y="1341606"/>
            <a:ext cx="6858000" cy="3031788"/>
          </a:xfrm>
          <a:prstGeom prst="rect">
            <a:avLst/>
          </a:prstGeom>
        </p:spPr>
        <p:txBody>
          <a:bodyPr>
            <a:normAutofit/>
          </a:bodyPr>
          <a:lstStyle/>
          <a:p>
            <a:r>
              <a:rPr lang="en-US" dirty="0"/>
              <a:t>IDS</a:t>
            </a:r>
            <a:r>
              <a:rPr dirty="0"/>
              <a:t> WG Chair:</a:t>
            </a:r>
          </a:p>
          <a:p>
            <a:pPr lvl="1"/>
            <a:r>
              <a:rPr lang="en-US" dirty="0"/>
              <a:t>Alan Sukert</a:t>
            </a:r>
          </a:p>
          <a:p>
            <a:r>
              <a:rPr lang="en-US" dirty="0"/>
              <a:t>IDS WG Vice-Chair</a:t>
            </a:r>
          </a:p>
          <a:p>
            <a:pPr lvl="1"/>
            <a:r>
              <a:rPr lang="en-US" dirty="0"/>
              <a:t>TBD</a:t>
            </a:r>
          </a:p>
          <a:p>
            <a:r>
              <a:rPr lang="en-US" dirty="0"/>
              <a:t>IDS</a:t>
            </a:r>
            <a:r>
              <a:rPr dirty="0"/>
              <a:t> WG Secretary:</a:t>
            </a:r>
          </a:p>
          <a:p>
            <a:pPr lvl="1"/>
            <a:r>
              <a:rPr lang="en-US" dirty="0"/>
              <a:t>Alan Sukert</a:t>
            </a:r>
          </a:p>
          <a:p>
            <a:r>
              <a:rPr lang="en-US" dirty="0"/>
              <a:t>IDS</a:t>
            </a:r>
            <a:r>
              <a:rPr dirty="0"/>
              <a:t> WG Document Editors:</a:t>
            </a:r>
          </a:p>
          <a:p>
            <a:pPr lvl="1"/>
            <a:r>
              <a:rPr lang="en-US" dirty="0"/>
              <a:t>Ira – HCD Security Guidelines</a:t>
            </a:r>
            <a:endParaRPr dirty="0"/>
          </a:p>
        </p:txBody>
      </p:sp>
    </p:spTree>
    <p:extLst>
      <p:ext uri="{BB962C8B-B14F-4D97-AF65-F5344CB8AC3E}">
        <p14:creationId xmlns:p14="http://schemas.microsoft.com/office/powerpoint/2010/main" val="139171207"/>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C87DAE-B3F6-E2E4-DFAD-C8BF9144861B}"/>
            </a:ext>
          </a:extLst>
        </p:cNvPr>
        <p:cNvGrpSpPr/>
        <p:nvPr/>
      </p:nvGrpSpPr>
      <p:grpSpPr>
        <a:xfrm>
          <a:off x="0" y="0"/>
          <a:ext cx="0" cy="0"/>
          <a:chOff x="0" y="0"/>
          <a:chExt cx="0" cy="0"/>
        </a:xfrm>
      </p:grpSpPr>
      <p:sp>
        <p:nvSpPr>
          <p:cNvPr id="95" name="Rectangle">
            <a:extLst>
              <a:ext uri="{FF2B5EF4-FFF2-40B4-BE49-F238E27FC236}">
                <a16:creationId xmlns:a16="http://schemas.microsoft.com/office/drawing/2014/main" id="{6766FB95-6315-0C58-724F-5EE6B2D8694D}"/>
              </a:ext>
            </a:extLst>
          </p:cNvPr>
          <p:cNvSpPr/>
          <p:nvPr/>
        </p:nvSpPr>
        <p:spPr>
          <a:xfrm>
            <a:off x="1270000" y="0"/>
            <a:ext cx="7620000" cy="952500"/>
          </a:xfrm>
          <a:prstGeom prst="rect">
            <a:avLst/>
          </a:prstGeom>
          <a:solidFill>
            <a:srgbClr val="5D70B7"/>
          </a:solidFill>
        </p:spPr>
        <p:txBody>
          <a:bodyPr lIns="29766" tIns="29766" rIns="29766" bIns="29766" anchor="ctr"/>
          <a:lstStyle/>
          <a:p>
            <a:endParaRPr sz="937" dirty="0"/>
          </a:p>
        </p:txBody>
      </p:sp>
      <p:sp>
        <p:nvSpPr>
          <p:cNvPr id="100" name="IPP WG: More Information">
            <a:extLst>
              <a:ext uri="{FF2B5EF4-FFF2-40B4-BE49-F238E27FC236}">
                <a16:creationId xmlns:a16="http://schemas.microsoft.com/office/drawing/2014/main" id="{3ED0A1E4-54EC-8F4E-A83F-174D32A6C589}"/>
              </a:ext>
            </a:extLst>
          </p:cNvPr>
          <p:cNvSpPr txBox="1">
            <a:spLocks noGrp="1"/>
          </p:cNvSpPr>
          <p:nvPr>
            <p:ph type="title"/>
          </p:nvPr>
        </p:nvSpPr>
        <p:spPr>
          <a:xfrm>
            <a:off x="172721" y="92910"/>
            <a:ext cx="8410222" cy="846668"/>
          </a:xfrm>
          <a:prstGeom prst="rect">
            <a:avLst/>
          </a:prstGeom>
        </p:spPr>
        <p:txBody>
          <a:bodyPr/>
          <a:lstStyle/>
          <a:p>
            <a:r>
              <a:rPr lang="en-US" dirty="0"/>
              <a:t>IDS: Current Status</a:t>
            </a:r>
            <a:endParaRPr dirty="0"/>
          </a:p>
        </p:txBody>
      </p:sp>
      <p:sp>
        <p:nvSpPr>
          <p:cNvPr id="4" name="Shape 333">
            <a:extLst>
              <a:ext uri="{FF2B5EF4-FFF2-40B4-BE49-F238E27FC236}">
                <a16:creationId xmlns:a16="http://schemas.microsoft.com/office/drawing/2014/main" id="{0E82CCBC-4AAE-DAC3-683E-08210378E003}"/>
              </a:ext>
            </a:extLst>
          </p:cNvPr>
          <p:cNvSpPr>
            <a:spLocks noGrp="1"/>
          </p:cNvSpPr>
          <p:nvPr>
            <p:ph type="body" idx="1"/>
          </p:nvPr>
        </p:nvSpPr>
        <p:spPr>
          <a:xfrm>
            <a:off x="239294" y="1199901"/>
            <a:ext cx="6858000" cy="4061298"/>
          </a:xfrm>
          <a:prstGeom prst="rect">
            <a:avLst/>
          </a:prstGeom>
        </p:spPr>
        <p:txBody>
          <a:bodyPr>
            <a:normAutofit fontScale="92500" lnSpcReduction="10000"/>
          </a:bodyPr>
          <a:lstStyle/>
          <a:p>
            <a:pPr>
              <a:spcBef>
                <a:spcPts val="0"/>
              </a:spcBef>
              <a:spcAft>
                <a:spcPts val="500"/>
              </a:spcAft>
            </a:pPr>
            <a:r>
              <a:rPr lang="en-US" sz="1667" dirty="0"/>
              <a:t>IDS activities include:</a:t>
            </a:r>
          </a:p>
          <a:p>
            <a:pPr lvl="1">
              <a:spcBef>
                <a:spcPts val="0"/>
              </a:spcBef>
              <a:spcAft>
                <a:spcPts val="500"/>
              </a:spcAft>
            </a:pPr>
            <a:r>
              <a:rPr lang="en-US" sz="1667" dirty="0"/>
              <a:t>Updating PWG members on activities related to:</a:t>
            </a:r>
          </a:p>
          <a:p>
            <a:pPr lvl="2">
              <a:spcBef>
                <a:spcPts val="0"/>
              </a:spcBef>
              <a:spcAft>
                <a:spcPts val="500"/>
              </a:spcAft>
            </a:pPr>
            <a:r>
              <a:rPr lang="en-US" sz="1667" dirty="0"/>
              <a:t>Common Criteria Hard Copy Device (HCD) Protection Profiles (PPs) and the HCD international Technical Community (iTC)</a:t>
            </a:r>
          </a:p>
          <a:p>
            <a:pPr lvl="2">
              <a:spcBef>
                <a:spcPts val="0"/>
              </a:spcBef>
              <a:spcAft>
                <a:spcPts val="500"/>
              </a:spcAft>
            </a:pPr>
            <a:r>
              <a:rPr lang="en-US" sz="1667" dirty="0"/>
              <a:t>Security Developments affecting Hard Copy Devices and Services in other organizations including the Trusted Computing Group (TCG) and Internet Engineering Task Force (IETF), </a:t>
            </a:r>
          </a:p>
          <a:p>
            <a:pPr lvl="1">
              <a:lnSpc>
                <a:spcPct val="120000"/>
              </a:lnSpc>
              <a:spcBef>
                <a:spcPts val="0"/>
              </a:spcBef>
              <a:spcAft>
                <a:spcPts val="500"/>
              </a:spcAft>
            </a:pPr>
            <a:r>
              <a:rPr lang="en-US" sz="1667" dirty="0"/>
              <a:t>Developing HCD Security Guidelines to provide guidance on current HCD security technology and security issues</a:t>
            </a:r>
          </a:p>
          <a:p>
            <a:pPr>
              <a:lnSpc>
                <a:spcPct val="120000"/>
              </a:lnSpc>
              <a:spcBef>
                <a:spcPts val="0"/>
              </a:spcBef>
              <a:spcAft>
                <a:spcPts val="500"/>
              </a:spcAft>
            </a:pPr>
            <a:r>
              <a:rPr lang="en-US" sz="1667" dirty="0"/>
              <a:t>Individual IDS Working Group Sessions are currently only meeting as part of PWG Face-to-Face Meetings. </a:t>
            </a:r>
          </a:p>
          <a:p>
            <a:pPr>
              <a:lnSpc>
                <a:spcPct val="120000"/>
              </a:lnSpc>
              <a:spcBef>
                <a:spcPts val="0"/>
              </a:spcBef>
              <a:spcAft>
                <a:spcPts val="500"/>
              </a:spcAft>
            </a:pPr>
            <a:r>
              <a:rPr lang="en-US" sz="1667" dirty="0"/>
              <a:t>There will be no separate IDS Session at this Face-to-Face Meeting</a:t>
            </a:r>
          </a:p>
        </p:txBody>
      </p:sp>
    </p:spTree>
    <p:extLst>
      <p:ext uri="{BB962C8B-B14F-4D97-AF65-F5344CB8AC3E}">
        <p14:creationId xmlns:p14="http://schemas.microsoft.com/office/powerpoint/2010/main" val="1177741927"/>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31AF5E-3CDB-A365-7432-4BDFDFA265EE}"/>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3F7BF5ED-9E3A-90CA-291A-39BE1CFD9528}"/>
              </a:ext>
            </a:extLst>
          </p:cNvPr>
          <p:cNvSpPr>
            <a:spLocks noGrp="1"/>
          </p:cNvSpPr>
          <p:nvPr>
            <p:ph type="body" idx="1"/>
          </p:nvPr>
        </p:nvSpPr>
        <p:spPr>
          <a:xfrm>
            <a:off x="1651000" y="2599291"/>
            <a:ext cx="6858000" cy="744142"/>
          </a:xfrm>
        </p:spPr>
        <p:txBody>
          <a:bodyPr>
            <a:noAutofit/>
          </a:bodyPr>
          <a:lstStyle/>
          <a:p>
            <a:pPr marL="33865" indent="0" algn="ctr">
              <a:buNone/>
            </a:pPr>
            <a:r>
              <a:rPr lang="en-US" sz="2333" b="1" dirty="0"/>
              <a:t>HCD ITC / HCD Interpretation Team (HIT) Status</a:t>
            </a:r>
          </a:p>
        </p:txBody>
      </p:sp>
    </p:spTree>
    <p:extLst>
      <p:ext uri="{BB962C8B-B14F-4D97-AF65-F5344CB8AC3E}">
        <p14:creationId xmlns:p14="http://schemas.microsoft.com/office/powerpoint/2010/main" val="2221776031"/>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3"/>
          <p:cNvSpPr>
            <a:spLocks noGrp="1"/>
          </p:cNvSpPr>
          <p:nvPr>
            <p:ph type="sldNum" sz="quarter" idx="10"/>
          </p:nvPr>
        </p:nvSpPr>
        <p:spPr>
          <a:noFill/>
        </p:spPr>
        <p:txBody>
          <a:bodyPr/>
          <a:lstStyle>
            <a:lvl1pPr eaLnBrk="0" hangingPunct="0">
              <a:spcBef>
                <a:spcPts val="500"/>
              </a:spcBef>
              <a:buSzPct val="100000"/>
              <a:buFont typeface="Verdana" panose="020B0604030504040204" pitchFamily="34" charset="0"/>
              <a:buChar char="•"/>
              <a:defRPr sz="1833">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619100" indent="-238115" eaLnBrk="0" hangingPunct="0">
              <a:spcBef>
                <a:spcPts val="417"/>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952462" indent="-190492"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333447" indent="-190492" eaLnBrk="0" hangingPunct="0">
              <a:spcBef>
                <a:spcPts val="333"/>
              </a:spcBef>
              <a:buSzPct val="100000"/>
              <a:buFont typeface="Verdana" panose="020B0604030504040204" pitchFamily="34" charset="0"/>
              <a:buChar char="•"/>
              <a:defRPr sz="1167">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1714431" indent="-190492" eaLnBrk="0" hangingPunct="0">
              <a:spcBef>
                <a:spcPts val="333"/>
              </a:spcBef>
              <a:buSzPct val="100000"/>
              <a:buFont typeface="Verdana" panose="020B0604030504040204" pitchFamily="34" charset="0"/>
              <a:buChar char="•"/>
              <a:defRPr sz="1167">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095416" indent="-190492" eaLnBrk="0" fontAlgn="base" hangingPunct="0">
              <a:spcBef>
                <a:spcPts val="333"/>
              </a:spcBef>
              <a:spcAft>
                <a:spcPct val="0"/>
              </a:spcAft>
              <a:buSzPct val="100000"/>
              <a:buFont typeface="Verdana" panose="020B0604030504040204" pitchFamily="34" charset="0"/>
              <a:buChar char="•"/>
              <a:defRPr sz="1167">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476401" indent="-190492" eaLnBrk="0" fontAlgn="base" hangingPunct="0">
              <a:spcBef>
                <a:spcPts val="333"/>
              </a:spcBef>
              <a:spcAft>
                <a:spcPct val="0"/>
              </a:spcAft>
              <a:buSzPct val="100000"/>
              <a:buFont typeface="Verdana" panose="020B0604030504040204" pitchFamily="34" charset="0"/>
              <a:buChar char="•"/>
              <a:defRPr sz="1167">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2857386" indent="-190492" eaLnBrk="0" fontAlgn="base" hangingPunct="0">
              <a:spcBef>
                <a:spcPts val="333"/>
              </a:spcBef>
              <a:spcAft>
                <a:spcPct val="0"/>
              </a:spcAft>
              <a:buSzPct val="100000"/>
              <a:buFont typeface="Verdana" panose="020B0604030504040204" pitchFamily="34" charset="0"/>
              <a:buChar char="•"/>
              <a:defRPr sz="1167">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238370" indent="-190492" eaLnBrk="0" fontAlgn="base" hangingPunct="0">
              <a:spcBef>
                <a:spcPts val="333"/>
              </a:spcBef>
              <a:spcAft>
                <a:spcPct val="0"/>
              </a:spcAft>
              <a:buSzPct val="100000"/>
              <a:buFont typeface="Verdana" panose="020B0604030504040204" pitchFamily="34" charset="0"/>
              <a:buChar char="•"/>
              <a:defRPr sz="1167">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eaLnBrk="1" hangingPunct="1">
              <a:spcBef>
                <a:spcPct val="0"/>
              </a:spcBef>
              <a:buSzTx/>
              <a:buFontTx/>
              <a:buNone/>
            </a:pPr>
            <a:endParaRPr lang="en-US" altLang="en-US" sz="917" dirty="0">
              <a:solidFill>
                <a:srgbClr val="FFFFFF"/>
              </a:solidFill>
              <a:latin typeface="Arial" panose="020B0604020202020204" pitchFamily="34" charset="0"/>
              <a:cs typeface="Arial" panose="020B0604020202020204" pitchFamily="34" charset="0"/>
              <a:sym typeface="Arial" panose="020B0604020202020204" pitchFamily="34" charset="0"/>
            </a:endParaRPr>
          </a:p>
        </p:txBody>
      </p:sp>
      <p:sp>
        <p:nvSpPr>
          <p:cNvPr id="4103" name="Rectangle 5"/>
          <p:cNvSpPr>
            <a:spLocks noGrp="1" noChangeArrowheads="1"/>
          </p:cNvSpPr>
          <p:nvPr>
            <p:ph type="title"/>
          </p:nvPr>
        </p:nvSpPr>
        <p:spPr>
          <a:xfrm>
            <a:off x="208547" y="102534"/>
            <a:ext cx="6096000" cy="846667"/>
          </a:xfrm>
        </p:spPr>
        <p:txBody>
          <a:bodyPr lIns="50800" tIns="50800" rIns="110067" bIns="50800" anchor="b"/>
          <a:lstStyle/>
          <a:p>
            <a:pPr eaLnBrk="1" hangingPunct="1"/>
            <a:r>
              <a:rPr lang="fr-FR" altLang="en-US" dirty="0"/>
              <a:t>Errata to HCD cPP v1.0 and HCD SD v1.0 (v1.0e)</a:t>
            </a:r>
            <a:endParaRPr lang="en-US" altLang="en-US" dirty="0"/>
          </a:p>
        </p:txBody>
      </p:sp>
      <p:sp>
        <p:nvSpPr>
          <p:cNvPr id="4105" name="Rectangle 7"/>
          <p:cNvSpPr>
            <a:spLocks noGrp="1" noChangeArrowheads="1"/>
          </p:cNvSpPr>
          <p:nvPr>
            <p:ph type="body" idx="1"/>
          </p:nvPr>
        </p:nvSpPr>
        <p:spPr>
          <a:xfrm>
            <a:off x="118980" y="1131947"/>
            <a:ext cx="7371463" cy="4287695"/>
          </a:xfrm>
        </p:spPr>
        <p:txBody>
          <a:bodyPr lIns="50800" tIns="50800" rIns="110067" bIns="50800">
            <a:normAutofit/>
          </a:bodyPr>
          <a:lstStyle/>
          <a:p>
            <a:pPr fontAlgn="ctr">
              <a:spcBef>
                <a:spcPts val="0"/>
              </a:spcBef>
              <a:spcAft>
                <a:spcPts val="500"/>
              </a:spcAft>
            </a:pPr>
            <a:r>
              <a:rPr lang="en-US" sz="1500" dirty="0"/>
              <a:t>The Errata – HCD cPP v1.0e and HCD SD v1.0e – were published on Mar 4</a:t>
            </a:r>
            <a:r>
              <a:rPr lang="en-US" sz="1500" baseline="30000" dirty="0"/>
              <a:t>th</a:t>
            </a:r>
            <a:r>
              <a:rPr lang="en-US" sz="1500" dirty="0"/>
              <a:t>, 2024</a:t>
            </a:r>
          </a:p>
          <a:p>
            <a:pPr fontAlgn="ctr">
              <a:spcBef>
                <a:spcPts val="0"/>
              </a:spcBef>
              <a:spcAft>
                <a:spcPts val="500"/>
              </a:spcAft>
            </a:pPr>
            <a:r>
              <a:rPr lang="en-US" sz="1500" dirty="0"/>
              <a:t>Endorsements have been obtained from the Canadian and Korean Schemes, NIAP and JISEC (the Japanese Scheme); JISEC’s endorsement was posted as part of an updated Position Statement</a:t>
            </a:r>
          </a:p>
          <a:p>
            <a:pPr fontAlgn="ctr">
              <a:spcBef>
                <a:spcPts val="0"/>
              </a:spcBef>
              <a:spcAft>
                <a:spcPts val="500"/>
              </a:spcAft>
            </a:pPr>
            <a:r>
              <a:rPr lang="en-US" sz="1500" dirty="0">
                <a:solidFill>
                  <a:srgbClr val="000006"/>
                </a:solidFill>
                <a:highlight>
                  <a:srgbClr val="FFFFFD"/>
                </a:highlight>
              </a:rPr>
              <a:t>HCD </a:t>
            </a:r>
            <a:r>
              <a:rPr lang="en-US" sz="1500" dirty="0" err="1">
                <a:solidFill>
                  <a:srgbClr val="000006"/>
                </a:solidFill>
                <a:highlight>
                  <a:srgbClr val="FFFFFD"/>
                </a:highlight>
              </a:rPr>
              <a:t>cPP</a:t>
            </a:r>
            <a:r>
              <a:rPr lang="en-US" sz="1500" dirty="0">
                <a:solidFill>
                  <a:srgbClr val="000006"/>
                </a:solidFill>
                <a:highlight>
                  <a:srgbClr val="FFFFFD"/>
                </a:highlight>
              </a:rPr>
              <a:t> v1.0e and HCD SD v1.0e have both now been officially certified by the Canadian Scheme via the completion of the first HCD certification against the HCD </a:t>
            </a:r>
            <a:r>
              <a:rPr lang="en-US" sz="1500" dirty="0" err="1">
                <a:solidFill>
                  <a:srgbClr val="000006"/>
                </a:solidFill>
                <a:highlight>
                  <a:srgbClr val="FFFFFD"/>
                </a:highlight>
              </a:rPr>
              <a:t>cPP</a:t>
            </a:r>
            <a:r>
              <a:rPr lang="en-US" sz="1500" dirty="0">
                <a:solidFill>
                  <a:srgbClr val="000006"/>
                </a:solidFill>
                <a:highlight>
                  <a:srgbClr val="FFFFFD"/>
                </a:highlight>
              </a:rPr>
              <a:t>/SD v1.0e </a:t>
            </a:r>
          </a:p>
          <a:p>
            <a:pPr fontAlgn="ctr">
              <a:spcBef>
                <a:spcPts val="0"/>
              </a:spcBef>
              <a:spcAft>
                <a:spcPts val="500"/>
              </a:spcAft>
            </a:pPr>
            <a:endParaRPr lang="en-US" sz="1500" dirty="0"/>
          </a:p>
          <a:p>
            <a:pPr fontAlgn="ctr">
              <a:spcBef>
                <a:spcPts val="0"/>
              </a:spcBef>
              <a:spcAft>
                <a:spcPts val="500"/>
              </a:spcAft>
            </a:pPr>
            <a:endParaRPr lang="en-US" sz="1500" dirty="0"/>
          </a:p>
        </p:txBody>
      </p:sp>
    </p:spTree>
    <p:extLst>
      <p:ext uri="{BB962C8B-B14F-4D97-AF65-F5344CB8AC3E}">
        <p14:creationId xmlns:p14="http://schemas.microsoft.com/office/powerpoint/2010/main" val="1099872349"/>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3"/>
          <p:cNvSpPr>
            <a:spLocks noGrp="1"/>
          </p:cNvSpPr>
          <p:nvPr>
            <p:ph type="sldNum" sz="quarter" idx="10"/>
          </p:nvPr>
        </p:nvSpPr>
        <p:spPr>
          <a:noFill/>
        </p:spPr>
        <p:txBody>
          <a:bodyPr/>
          <a:lstStyle>
            <a:lvl1pPr eaLnBrk="0" hangingPunct="0">
              <a:spcBef>
                <a:spcPts val="500"/>
              </a:spcBef>
              <a:buSzPct val="100000"/>
              <a:buFont typeface="Verdana" panose="020B0604030504040204" pitchFamily="34" charset="0"/>
              <a:buChar char="•"/>
              <a:defRPr sz="1833">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619100" indent="-238115" eaLnBrk="0" hangingPunct="0">
              <a:spcBef>
                <a:spcPts val="417"/>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952462" indent="-190492"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333447" indent="-190492" eaLnBrk="0" hangingPunct="0">
              <a:spcBef>
                <a:spcPts val="333"/>
              </a:spcBef>
              <a:buSzPct val="100000"/>
              <a:buFont typeface="Verdana" panose="020B0604030504040204" pitchFamily="34" charset="0"/>
              <a:buChar char="•"/>
              <a:defRPr sz="1167">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1714431" indent="-190492" eaLnBrk="0" hangingPunct="0">
              <a:spcBef>
                <a:spcPts val="333"/>
              </a:spcBef>
              <a:buSzPct val="100000"/>
              <a:buFont typeface="Verdana" panose="020B0604030504040204" pitchFamily="34" charset="0"/>
              <a:buChar char="•"/>
              <a:defRPr sz="1167">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095416" indent="-190492" eaLnBrk="0" fontAlgn="base" hangingPunct="0">
              <a:spcBef>
                <a:spcPts val="333"/>
              </a:spcBef>
              <a:spcAft>
                <a:spcPct val="0"/>
              </a:spcAft>
              <a:buSzPct val="100000"/>
              <a:buFont typeface="Verdana" panose="020B0604030504040204" pitchFamily="34" charset="0"/>
              <a:buChar char="•"/>
              <a:defRPr sz="1167">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476401" indent="-190492" eaLnBrk="0" fontAlgn="base" hangingPunct="0">
              <a:spcBef>
                <a:spcPts val="333"/>
              </a:spcBef>
              <a:spcAft>
                <a:spcPct val="0"/>
              </a:spcAft>
              <a:buSzPct val="100000"/>
              <a:buFont typeface="Verdana" panose="020B0604030504040204" pitchFamily="34" charset="0"/>
              <a:buChar char="•"/>
              <a:defRPr sz="1167">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2857386" indent="-190492" eaLnBrk="0" fontAlgn="base" hangingPunct="0">
              <a:spcBef>
                <a:spcPts val="333"/>
              </a:spcBef>
              <a:spcAft>
                <a:spcPct val="0"/>
              </a:spcAft>
              <a:buSzPct val="100000"/>
              <a:buFont typeface="Verdana" panose="020B0604030504040204" pitchFamily="34" charset="0"/>
              <a:buChar char="•"/>
              <a:defRPr sz="1167">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238370" indent="-190492" eaLnBrk="0" fontAlgn="base" hangingPunct="0">
              <a:spcBef>
                <a:spcPts val="333"/>
              </a:spcBef>
              <a:spcAft>
                <a:spcPct val="0"/>
              </a:spcAft>
              <a:buSzPct val="100000"/>
              <a:buFont typeface="Verdana" panose="020B0604030504040204" pitchFamily="34" charset="0"/>
              <a:buChar char="•"/>
              <a:defRPr sz="1167">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eaLnBrk="1" hangingPunct="1">
              <a:spcBef>
                <a:spcPct val="0"/>
              </a:spcBef>
              <a:buSzTx/>
              <a:buFontTx/>
              <a:buNone/>
            </a:pPr>
            <a:endParaRPr lang="en-US" altLang="en-US" sz="917" dirty="0">
              <a:solidFill>
                <a:srgbClr val="FFFFFF"/>
              </a:solidFill>
              <a:latin typeface="Arial" panose="020B0604020202020204" pitchFamily="34" charset="0"/>
              <a:cs typeface="Arial" panose="020B0604020202020204" pitchFamily="34" charset="0"/>
              <a:sym typeface="Arial" panose="020B0604020202020204" pitchFamily="34" charset="0"/>
            </a:endParaRPr>
          </a:p>
        </p:txBody>
      </p:sp>
      <p:sp>
        <p:nvSpPr>
          <p:cNvPr id="4103" name="Rectangle 5"/>
          <p:cNvSpPr>
            <a:spLocks noGrp="1" noChangeArrowheads="1"/>
          </p:cNvSpPr>
          <p:nvPr>
            <p:ph type="title"/>
          </p:nvPr>
        </p:nvSpPr>
        <p:spPr>
          <a:xfrm>
            <a:off x="86895" y="50021"/>
            <a:ext cx="6096000" cy="846667"/>
          </a:xfrm>
        </p:spPr>
        <p:txBody>
          <a:bodyPr lIns="50800" tIns="50800" rIns="110067" bIns="50800" anchor="b"/>
          <a:lstStyle/>
          <a:p>
            <a:pPr eaLnBrk="1" hangingPunct="1"/>
            <a:r>
              <a:rPr lang="fr-FR" dirty="0"/>
              <a:t>HCD international Technical Community (iTC) Status</a:t>
            </a:r>
            <a:endParaRPr lang="en-US" altLang="en-US" dirty="0"/>
          </a:p>
        </p:txBody>
      </p:sp>
      <p:sp>
        <p:nvSpPr>
          <p:cNvPr id="4105" name="Rectangle 7"/>
          <p:cNvSpPr>
            <a:spLocks noGrp="1" noChangeArrowheads="1"/>
          </p:cNvSpPr>
          <p:nvPr>
            <p:ph type="body" idx="1"/>
          </p:nvPr>
        </p:nvSpPr>
        <p:spPr>
          <a:xfrm>
            <a:off x="281005" y="1112016"/>
            <a:ext cx="7371463" cy="3179247"/>
          </a:xfrm>
        </p:spPr>
        <p:txBody>
          <a:bodyPr lIns="50800" tIns="50800" rIns="110067" bIns="50800">
            <a:normAutofit/>
          </a:bodyPr>
          <a:lstStyle/>
          <a:p>
            <a:pPr fontAlgn="ctr">
              <a:spcBef>
                <a:spcPts val="0"/>
              </a:spcBef>
              <a:spcAft>
                <a:spcPts val="500"/>
              </a:spcAft>
            </a:pPr>
            <a:r>
              <a:rPr lang="en-US" sz="1667" dirty="0"/>
              <a:t>Since publishing the HCD cPP v1.0 and HCD SD v1.0 in Oct 2022 the HCD iTC has gone to monthly meetings</a:t>
            </a:r>
          </a:p>
          <a:p>
            <a:pPr marL="285739" lvl="1" indent="-285739" fontAlgn="ctr">
              <a:spcBef>
                <a:spcPts val="0"/>
              </a:spcBef>
              <a:spcAft>
                <a:spcPts val="500"/>
              </a:spcAft>
            </a:pPr>
            <a:r>
              <a:rPr lang="en-US" sz="1667" dirty="0"/>
              <a:t> Current focus is now on: </a:t>
            </a:r>
          </a:p>
          <a:p>
            <a:pPr marL="619100" lvl="2" indent="-285739" fontAlgn="ctr">
              <a:spcBef>
                <a:spcPts val="0"/>
              </a:spcBef>
              <a:spcAft>
                <a:spcPts val="1000"/>
              </a:spcAft>
            </a:pPr>
            <a:r>
              <a:rPr lang="en-US" sz="1667" dirty="0"/>
              <a:t>Developing a release plan for future versions of the HCD cPP and HCD SD</a:t>
            </a:r>
          </a:p>
          <a:p>
            <a:pPr marL="619100" lvl="2" indent="-285739" fontAlgn="ctr">
              <a:spcBef>
                <a:spcPts val="0"/>
              </a:spcBef>
              <a:spcAft>
                <a:spcPts val="1000"/>
              </a:spcAft>
            </a:pPr>
            <a:r>
              <a:rPr lang="en-US" sz="1667" dirty="0"/>
              <a:t>Determining content of and then implementing the next HCD cPP / HCD SD release (v2.0)</a:t>
            </a:r>
          </a:p>
          <a:p>
            <a:pPr marL="619100" lvl="2" indent="-285739" fontAlgn="ctr">
              <a:spcBef>
                <a:spcPts val="0"/>
              </a:spcBef>
              <a:spcAft>
                <a:spcPts val="1000"/>
              </a:spcAft>
            </a:pPr>
            <a:r>
              <a:rPr lang="en-US" sz="1667" dirty="0"/>
              <a:t>Addressing issues against HCD cPP / SD v1.0e</a:t>
            </a:r>
          </a:p>
        </p:txBody>
      </p:sp>
    </p:spTree>
    <p:extLst>
      <p:ext uri="{BB962C8B-B14F-4D97-AF65-F5344CB8AC3E}">
        <p14:creationId xmlns:p14="http://schemas.microsoft.com/office/powerpoint/2010/main" val="803640490"/>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F8DDC3-8347-BC4B-1F04-9E6E9C208805}"/>
            </a:ext>
          </a:extLst>
        </p:cNvPr>
        <p:cNvGrpSpPr/>
        <p:nvPr/>
      </p:nvGrpSpPr>
      <p:grpSpPr>
        <a:xfrm>
          <a:off x="0" y="0"/>
          <a:ext cx="0" cy="0"/>
          <a:chOff x="0" y="0"/>
          <a:chExt cx="0" cy="0"/>
        </a:xfrm>
      </p:grpSpPr>
      <p:sp>
        <p:nvSpPr>
          <p:cNvPr id="4098" name="Slide Number Placeholder 3">
            <a:extLst>
              <a:ext uri="{FF2B5EF4-FFF2-40B4-BE49-F238E27FC236}">
                <a16:creationId xmlns:a16="http://schemas.microsoft.com/office/drawing/2014/main" id="{242980DC-B615-36B4-B439-DB94919705D5}"/>
              </a:ext>
            </a:extLst>
          </p:cNvPr>
          <p:cNvSpPr>
            <a:spLocks noGrp="1"/>
          </p:cNvSpPr>
          <p:nvPr>
            <p:ph type="sldNum" sz="quarter" idx="10"/>
          </p:nvPr>
        </p:nvSpPr>
        <p:spPr>
          <a:noFill/>
        </p:spPr>
        <p:txBody>
          <a:bodyPr/>
          <a:lstStyle>
            <a:lvl1pPr eaLnBrk="0" hangingPunct="0">
              <a:spcBef>
                <a:spcPts val="500"/>
              </a:spcBef>
              <a:buSzPct val="100000"/>
              <a:buFont typeface="Verdana" panose="020B0604030504040204" pitchFamily="34" charset="0"/>
              <a:buChar char="•"/>
              <a:defRPr sz="1833">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619100" indent="-238115" eaLnBrk="0" hangingPunct="0">
              <a:spcBef>
                <a:spcPts val="417"/>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952462" indent="-190492"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333447" indent="-190492" eaLnBrk="0" hangingPunct="0">
              <a:spcBef>
                <a:spcPts val="333"/>
              </a:spcBef>
              <a:buSzPct val="100000"/>
              <a:buFont typeface="Verdana" panose="020B0604030504040204" pitchFamily="34" charset="0"/>
              <a:buChar char="•"/>
              <a:defRPr sz="1167">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1714431" indent="-190492" eaLnBrk="0" hangingPunct="0">
              <a:spcBef>
                <a:spcPts val="333"/>
              </a:spcBef>
              <a:buSzPct val="100000"/>
              <a:buFont typeface="Verdana" panose="020B0604030504040204" pitchFamily="34" charset="0"/>
              <a:buChar char="•"/>
              <a:defRPr sz="1167">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095416" indent="-190492" eaLnBrk="0" fontAlgn="base" hangingPunct="0">
              <a:spcBef>
                <a:spcPts val="333"/>
              </a:spcBef>
              <a:spcAft>
                <a:spcPct val="0"/>
              </a:spcAft>
              <a:buSzPct val="100000"/>
              <a:buFont typeface="Verdana" panose="020B0604030504040204" pitchFamily="34" charset="0"/>
              <a:buChar char="•"/>
              <a:defRPr sz="1167">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476401" indent="-190492" eaLnBrk="0" fontAlgn="base" hangingPunct="0">
              <a:spcBef>
                <a:spcPts val="333"/>
              </a:spcBef>
              <a:spcAft>
                <a:spcPct val="0"/>
              </a:spcAft>
              <a:buSzPct val="100000"/>
              <a:buFont typeface="Verdana" panose="020B0604030504040204" pitchFamily="34" charset="0"/>
              <a:buChar char="•"/>
              <a:defRPr sz="1167">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2857386" indent="-190492" eaLnBrk="0" fontAlgn="base" hangingPunct="0">
              <a:spcBef>
                <a:spcPts val="333"/>
              </a:spcBef>
              <a:spcAft>
                <a:spcPct val="0"/>
              </a:spcAft>
              <a:buSzPct val="100000"/>
              <a:buFont typeface="Verdana" panose="020B0604030504040204" pitchFamily="34" charset="0"/>
              <a:buChar char="•"/>
              <a:defRPr sz="1167">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238370" indent="-190492" eaLnBrk="0" fontAlgn="base" hangingPunct="0">
              <a:spcBef>
                <a:spcPts val="333"/>
              </a:spcBef>
              <a:spcAft>
                <a:spcPct val="0"/>
              </a:spcAft>
              <a:buSzPct val="100000"/>
              <a:buFont typeface="Verdana" panose="020B0604030504040204" pitchFamily="34" charset="0"/>
              <a:buChar char="•"/>
              <a:defRPr sz="1167">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eaLnBrk="1" hangingPunct="1">
              <a:spcBef>
                <a:spcPct val="0"/>
              </a:spcBef>
              <a:buSzTx/>
              <a:buFontTx/>
              <a:buNone/>
            </a:pPr>
            <a:endParaRPr lang="en-US" altLang="en-US" sz="917" dirty="0">
              <a:solidFill>
                <a:srgbClr val="FFFFFF"/>
              </a:solidFill>
              <a:latin typeface="Arial" panose="020B0604020202020204" pitchFamily="34" charset="0"/>
              <a:cs typeface="Arial" panose="020B0604020202020204" pitchFamily="34" charset="0"/>
              <a:sym typeface="Arial" panose="020B0604020202020204" pitchFamily="34" charset="0"/>
            </a:endParaRPr>
          </a:p>
        </p:txBody>
      </p:sp>
      <p:sp>
        <p:nvSpPr>
          <p:cNvPr id="4103" name="Rectangle 5">
            <a:extLst>
              <a:ext uri="{FF2B5EF4-FFF2-40B4-BE49-F238E27FC236}">
                <a16:creationId xmlns:a16="http://schemas.microsoft.com/office/drawing/2014/main" id="{6AD7CBFD-02C7-354F-58FC-85DCA0ECF331}"/>
              </a:ext>
            </a:extLst>
          </p:cNvPr>
          <p:cNvSpPr>
            <a:spLocks noGrp="1" noChangeArrowheads="1"/>
          </p:cNvSpPr>
          <p:nvPr>
            <p:ph type="title"/>
          </p:nvPr>
        </p:nvSpPr>
        <p:spPr>
          <a:xfrm>
            <a:off x="294085" y="12163"/>
            <a:ext cx="6096000" cy="846667"/>
          </a:xfrm>
        </p:spPr>
        <p:txBody>
          <a:bodyPr lIns="50800" tIns="50800" rIns="110067" bIns="50800" anchor="b"/>
          <a:lstStyle/>
          <a:p>
            <a:pPr eaLnBrk="1" hangingPunct="1"/>
            <a:r>
              <a:rPr lang="fr-FR" altLang="en-US" dirty="0"/>
              <a:t>HIT Status</a:t>
            </a:r>
            <a:endParaRPr lang="en-US" altLang="en-US" dirty="0"/>
          </a:p>
        </p:txBody>
      </p:sp>
      <p:sp>
        <p:nvSpPr>
          <p:cNvPr id="4105" name="Rectangle 7">
            <a:extLst>
              <a:ext uri="{FF2B5EF4-FFF2-40B4-BE49-F238E27FC236}">
                <a16:creationId xmlns:a16="http://schemas.microsoft.com/office/drawing/2014/main" id="{670FB27F-9F16-AAD2-270D-07102DEB01AA}"/>
              </a:ext>
            </a:extLst>
          </p:cNvPr>
          <p:cNvSpPr>
            <a:spLocks noGrp="1" noChangeArrowheads="1"/>
          </p:cNvSpPr>
          <p:nvPr>
            <p:ph type="body" idx="1"/>
          </p:nvPr>
        </p:nvSpPr>
        <p:spPr>
          <a:xfrm>
            <a:off x="294085" y="991937"/>
            <a:ext cx="7371463" cy="4287695"/>
          </a:xfrm>
        </p:spPr>
        <p:txBody>
          <a:bodyPr lIns="50800" tIns="50800" rIns="110067" bIns="50800">
            <a:normAutofit/>
          </a:bodyPr>
          <a:lstStyle/>
          <a:p>
            <a:pPr marL="238115" indent="-238115" fontAlgn="ctr">
              <a:spcBef>
                <a:spcPts val="0"/>
              </a:spcBef>
              <a:spcAft>
                <a:spcPts val="500"/>
              </a:spcAft>
            </a:pPr>
            <a:r>
              <a:rPr lang="en-US" sz="1417" dirty="0"/>
              <a:t>Because of the use of GitHub and changes made to the documented HIT process because we did much of the infrastructure and actual implementations “on the fly”, a Technical Decision (D) is being created by the HIT to update the HIT Procedures to reflect what we are actually doing</a:t>
            </a:r>
          </a:p>
          <a:p>
            <a:pPr marL="238115" indent="-238115" fontAlgn="ctr">
              <a:spcBef>
                <a:spcPts val="0"/>
              </a:spcBef>
              <a:spcAft>
                <a:spcPts val="500"/>
              </a:spcAft>
            </a:pPr>
            <a:r>
              <a:rPr lang="en-US" sz="1417" dirty="0"/>
              <a:t>Published Technical Recommendation (TR) and associated Technical Decision (TD) for Issue #25:</a:t>
            </a:r>
          </a:p>
          <a:p>
            <a:pPr marL="238115" indent="-238115" fontAlgn="ctr">
              <a:spcBef>
                <a:spcPts val="0"/>
              </a:spcBef>
              <a:spcAft>
                <a:spcPts val="500"/>
              </a:spcAft>
            </a:pPr>
            <a:endParaRPr lang="en-US" sz="1417" dirty="0"/>
          </a:p>
          <a:p>
            <a:pPr marL="238115" indent="-238115" fontAlgn="ctr">
              <a:spcBef>
                <a:spcPts val="0"/>
              </a:spcBef>
              <a:spcAft>
                <a:spcPts val="500"/>
              </a:spcAft>
            </a:pPr>
            <a:endParaRPr lang="en-US" sz="1417" dirty="0"/>
          </a:p>
          <a:p>
            <a:pPr marL="0" indent="0" fontAlgn="ctr">
              <a:spcBef>
                <a:spcPts val="0"/>
              </a:spcBef>
              <a:spcAft>
                <a:spcPts val="500"/>
              </a:spcAft>
              <a:buNone/>
            </a:pPr>
            <a:endParaRPr lang="en-US" sz="1417" dirty="0"/>
          </a:p>
          <a:p>
            <a:pPr marL="0" indent="0" fontAlgn="ctr">
              <a:spcBef>
                <a:spcPts val="0"/>
              </a:spcBef>
              <a:spcAft>
                <a:spcPts val="500"/>
              </a:spcAft>
              <a:buNone/>
            </a:pPr>
            <a:endParaRPr lang="en-US" sz="1417" dirty="0"/>
          </a:p>
          <a:p>
            <a:pPr marL="0" indent="0" fontAlgn="ctr">
              <a:spcBef>
                <a:spcPts val="0"/>
              </a:spcBef>
              <a:spcAft>
                <a:spcPts val="500"/>
              </a:spcAft>
              <a:buNone/>
            </a:pPr>
            <a:endParaRPr lang="en-US" sz="1417" dirty="0"/>
          </a:p>
        </p:txBody>
      </p:sp>
      <p:graphicFrame>
        <p:nvGraphicFramePr>
          <p:cNvPr id="2" name="Table 1">
            <a:extLst>
              <a:ext uri="{FF2B5EF4-FFF2-40B4-BE49-F238E27FC236}">
                <a16:creationId xmlns:a16="http://schemas.microsoft.com/office/drawing/2014/main" id="{17CF8B1F-AABD-4BB5-8F91-5CB04196EFC8}"/>
              </a:ext>
            </a:extLst>
          </p:cNvPr>
          <p:cNvGraphicFramePr>
            <a:graphicFrameLocks noGrp="1"/>
          </p:cNvGraphicFramePr>
          <p:nvPr>
            <p:extLst>
              <p:ext uri="{D42A27DB-BD31-4B8C-83A1-F6EECF244321}">
                <p14:modId xmlns:p14="http://schemas.microsoft.com/office/powerpoint/2010/main" val="3793451134"/>
              </p:ext>
            </p:extLst>
          </p:nvPr>
        </p:nvGraphicFramePr>
        <p:xfrm>
          <a:off x="1514324" y="2857500"/>
          <a:ext cx="7148796" cy="1442358"/>
        </p:xfrm>
        <a:graphic>
          <a:graphicData uri="http://schemas.openxmlformats.org/drawingml/2006/table">
            <a:tbl>
              <a:tblPr firstRow="1" bandRow="1">
                <a:tableStyleId>{5940675A-B579-460E-94D1-54222C63F5DA}</a:tableStyleId>
              </a:tblPr>
              <a:tblGrid>
                <a:gridCol w="1856191">
                  <a:extLst>
                    <a:ext uri="{9D8B030D-6E8A-4147-A177-3AD203B41FA5}">
                      <a16:colId xmlns:a16="http://schemas.microsoft.com/office/drawing/2014/main" val="1768843763"/>
                    </a:ext>
                  </a:extLst>
                </a:gridCol>
                <a:gridCol w="2916092">
                  <a:extLst>
                    <a:ext uri="{9D8B030D-6E8A-4147-A177-3AD203B41FA5}">
                      <a16:colId xmlns:a16="http://schemas.microsoft.com/office/drawing/2014/main" val="3675140010"/>
                    </a:ext>
                  </a:extLst>
                </a:gridCol>
                <a:gridCol w="2376513">
                  <a:extLst>
                    <a:ext uri="{9D8B030D-6E8A-4147-A177-3AD203B41FA5}">
                      <a16:colId xmlns:a16="http://schemas.microsoft.com/office/drawing/2014/main" val="3434326050"/>
                    </a:ext>
                  </a:extLst>
                </a:gridCol>
              </a:tblGrid>
              <a:tr h="285750">
                <a:tc>
                  <a:txBody>
                    <a:bodyPr/>
                    <a:lstStyle/>
                    <a:p>
                      <a:pPr algn="ctr"/>
                      <a:r>
                        <a:rPr lang="en-US" sz="1000" b="1" dirty="0">
                          <a:solidFill>
                            <a:schemeClr val="bg1"/>
                          </a:solidFill>
                        </a:rPr>
                        <a:t>Issue #</a:t>
                      </a:r>
                    </a:p>
                  </a:txBody>
                  <a:tcPr marL="57165" marR="57165" marT="28583" marB="28583">
                    <a:solidFill>
                      <a:schemeClr val="accent1"/>
                    </a:solidFill>
                  </a:tcPr>
                </a:tc>
                <a:tc>
                  <a:txBody>
                    <a:bodyPr/>
                    <a:lstStyle/>
                    <a:p>
                      <a:pPr algn="ctr"/>
                      <a:r>
                        <a:rPr lang="en-US" sz="1000" b="1" dirty="0">
                          <a:solidFill>
                            <a:schemeClr val="bg1"/>
                          </a:solidFill>
                        </a:rPr>
                        <a:t>Issue Summary </a:t>
                      </a:r>
                    </a:p>
                  </a:txBody>
                  <a:tcPr marL="57165" marR="57165" marT="28583" marB="28583">
                    <a:solidFill>
                      <a:schemeClr val="accent1"/>
                    </a:solidFill>
                  </a:tcPr>
                </a:tc>
                <a:tc>
                  <a:txBody>
                    <a:bodyPr/>
                    <a:lstStyle/>
                    <a:p>
                      <a:pPr algn="ctr"/>
                      <a:r>
                        <a:rPr lang="en-US" sz="1000" b="1" dirty="0">
                          <a:solidFill>
                            <a:schemeClr val="bg1"/>
                          </a:solidFill>
                        </a:rPr>
                        <a:t>Status</a:t>
                      </a:r>
                    </a:p>
                  </a:txBody>
                  <a:tcPr marL="57165" marR="57165" marT="28583" marB="28583">
                    <a:solidFill>
                      <a:schemeClr val="accent1"/>
                    </a:solidFill>
                  </a:tcPr>
                </a:tc>
                <a:extLst>
                  <a:ext uri="{0D108BD9-81ED-4DB2-BD59-A6C34878D82A}">
                    <a16:rowId xmlns:a16="http://schemas.microsoft.com/office/drawing/2014/main" val="501532826"/>
                  </a:ext>
                </a:extLst>
              </a:tr>
              <a:tr h="1156608">
                <a:tc>
                  <a:txBody>
                    <a:bodyPr/>
                    <a:lstStyle/>
                    <a:p>
                      <a:pPr algn="l"/>
                      <a:r>
                        <a:rPr lang="en-US" sz="1000" dirty="0"/>
                        <a:t>HCD-IT #25</a:t>
                      </a:r>
                    </a:p>
                  </a:txBody>
                  <a:tcPr marL="57165" marR="57165" marT="28583" marB="28583"/>
                </a:tc>
                <a:tc>
                  <a:txBody>
                    <a:bodyPr/>
                    <a:lstStyle/>
                    <a:p>
                      <a:pPr algn="l"/>
                      <a:r>
                        <a:rPr lang="en-US" sz="1000" dirty="0"/>
                        <a:t>This issue deals with two issues associated with SFR </a:t>
                      </a:r>
                      <a:r>
                        <a:rPr lang="en-US" sz="1000" b="0" i="0" kern="1200" dirty="0">
                          <a:solidFill>
                            <a:schemeClr val="dk1"/>
                          </a:solidFill>
                          <a:effectLst/>
                          <a:latin typeface="+mn-lt"/>
                          <a:ea typeface="+mn-ea"/>
                          <a:cs typeface="+mn-cs"/>
                        </a:rPr>
                        <a:t>FPT_SBT_EXT.1 – (1) definitions of immutable code or HW-based write-protection and (2) guidance on the level of assurance the evaluator shall take into consideration to confirm a compliant Root of Trust protection mechanism</a:t>
                      </a:r>
                      <a:endParaRPr lang="en-US" sz="1000" dirty="0"/>
                    </a:p>
                  </a:txBody>
                  <a:tcPr marL="57165" marR="57165" marT="28583" marB="28583"/>
                </a:tc>
                <a:tc>
                  <a:txBody>
                    <a:bodyPr/>
                    <a:lstStyle/>
                    <a:p>
                      <a:pPr algn="l"/>
                      <a:r>
                        <a:rPr lang="en-US" sz="1000" dirty="0"/>
                        <a:t>Agreed on definition of immutability from NIST SP 800-193</a:t>
                      </a:r>
                    </a:p>
                  </a:txBody>
                  <a:tcPr marL="57165" marR="57165" marT="28583" marB="28583"/>
                </a:tc>
                <a:extLst>
                  <a:ext uri="{0D108BD9-81ED-4DB2-BD59-A6C34878D82A}">
                    <a16:rowId xmlns:a16="http://schemas.microsoft.com/office/drawing/2014/main" val="3821379694"/>
                  </a:ext>
                </a:extLst>
              </a:tr>
            </a:tbl>
          </a:graphicData>
        </a:graphic>
      </p:graphicFrame>
    </p:spTree>
    <p:extLst>
      <p:ext uri="{BB962C8B-B14F-4D97-AF65-F5344CB8AC3E}">
        <p14:creationId xmlns:p14="http://schemas.microsoft.com/office/powerpoint/2010/main" val="73122185"/>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Shape 92"/>
          <p:cNvSpPr>
            <a:spLocks noGrp="1"/>
          </p:cNvSpPr>
          <p:nvPr>
            <p:ph type="body" idx="1"/>
          </p:nvPr>
        </p:nvSpPr>
        <p:spPr>
          <a:prstGeom prst="rect">
            <a:avLst/>
          </a:prstGeom>
        </p:spPr>
        <p:txBody>
          <a:bodyPr/>
          <a:lstStyle/>
          <a:p>
            <a:r>
              <a:rPr dirty="0"/>
              <a:t>Welcome and Introductions</a:t>
            </a:r>
          </a:p>
          <a:p>
            <a:r>
              <a:rPr dirty="0"/>
              <a:t>Confirm Minutes Taker</a:t>
            </a:r>
          </a:p>
          <a:p>
            <a:r>
              <a:rPr dirty="0"/>
              <a:t>Review PWG </a:t>
            </a:r>
            <a:r>
              <a:rPr lang="en-US" dirty="0"/>
              <a:t>Antitrust Policy, PWG IP </a:t>
            </a:r>
            <a:r>
              <a:rPr dirty="0"/>
              <a:t>Policy</a:t>
            </a:r>
            <a:r>
              <a:rPr lang="en-US" dirty="0"/>
              <a:t> and Inappropriate Topics</a:t>
            </a:r>
            <a:endParaRPr dirty="0"/>
          </a:p>
          <a:p>
            <a:r>
              <a:rPr dirty="0"/>
              <a:t>Agenda</a:t>
            </a:r>
            <a:endParaRPr lang="en-US" dirty="0"/>
          </a:p>
        </p:txBody>
      </p:sp>
      <p:sp>
        <p:nvSpPr>
          <p:cNvPr id="91" name="Shape 91"/>
          <p:cNvSpPr>
            <a:spLocks noGrp="1"/>
          </p:cNvSpPr>
          <p:nvPr>
            <p:ph type="title"/>
          </p:nvPr>
        </p:nvSpPr>
        <p:spPr>
          <a:prstGeom prst="rect">
            <a:avLst/>
          </a:prstGeom>
        </p:spPr>
        <p:txBody>
          <a:bodyPr/>
          <a:lstStyle/>
          <a:p>
            <a:r>
              <a:t>Administrivia</a:t>
            </a:r>
          </a:p>
        </p:txBody>
      </p:sp>
    </p:spTree>
  </p:cSld>
  <p:clrMapOvr>
    <a:masterClrMapping/>
  </p:clrMapOvr>
  <p:transition spd="slow"/>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E0ECB8-A276-C10E-879F-B10F049A54B1}"/>
            </a:ext>
          </a:extLst>
        </p:cNvPr>
        <p:cNvGrpSpPr/>
        <p:nvPr/>
      </p:nvGrpSpPr>
      <p:grpSpPr>
        <a:xfrm>
          <a:off x="0" y="0"/>
          <a:ext cx="0" cy="0"/>
          <a:chOff x="0" y="0"/>
          <a:chExt cx="0" cy="0"/>
        </a:xfrm>
      </p:grpSpPr>
      <p:sp>
        <p:nvSpPr>
          <p:cNvPr id="4098" name="Slide Number Placeholder 3">
            <a:extLst>
              <a:ext uri="{FF2B5EF4-FFF2-40B4-BE49-F238E27FC236}">
                <a16:creationId xmlns:a16="http://schemas.microsoft.com/office/drawing/2014/main" id="{4AE22E0B-0C84-F9F5-4DF7-682322EBB7CE}"/>
              </a:ext>
            </a:extLst>
          </p:cNvPr>
          <p:cNvSpPr>
            <a:spLocks noGrp="1"/>
          </p:cNvSpPr>
          <p:nvPr>
            <p:ph type="sldNum" sz="quarter" idx="10"/>
          </p:nvPr>
        </p:nvSpPr>
        <p:spPr>
          <a:noFill/>
        </p:spPr>
        <p:txBody>
          <a:bodyPr/>
          <a:lstStyle>
            <a:lvl1pPr eaLnBrk="0" hangingPunct="0">
              <a:spcBef>
                <a:spcPts val="500"/>
              </a:spcBef>
              <a:buSzPct val="100000"/>
              <a:buFont typeface="Verdana" panose="020B0604030504040204" pitchFamily="34" charset="0"/>
              <a:buChar char="•"/>
              <a:defRPr sz="1833">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619100" indent="-238115" eaLnBrk="0" hangingPunct="0">
              <a:spcBef>
                <a:spcPts val="417"/>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952462" indent="-190492"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333447" indent="-190492" eaLnBrk="0" hangingPunct="0">
              <a:spcBef>
                <a:spcPts val="333"/>
              </a:spcBef>
              <a:buSzPct val="100000"/>
              <a:buFont typeface="Verdana" panose="020B0604030504040204" pitchFamily="34" charset="0"/>
              <a:buChar char="•"/>
              <a:defRPr sz="1167">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1714431" indent="-190492" eaLnBrk="0" hangingPunct="0">
              <a:spcBef>
                <a:spcPts val="333"/>
              </a:spcBef>
              <a:buSzPct val="100000"/>
              <a:buFont typeface="Verdana" panose="020B0604030504040204" pitchFamily="34" charset="0"/>
              <a:buChar char="•"/>
              <a:defRPr sz="1167">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095416" indent="-190492" eaLnBrk="0" fontAlgn="base" hangingPunct="0">
              <a:spcBef>
                <a:spcPts val="333"/>
              </a:spcBef>
              <a:spcAft>
                <a:spcPct val="0"/>
              </a:spcAft>
              <a:buSzPct val="100000"/>
              <a:buFont typeface="Verdana" panose="020B0604030504040204" pitchFamily="34" charset="0"/>
              <a:buChar char="•"/>
              <a:defRPr sz="1167">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476401" indent="-190492" eaLnBrk="0" fontAlgn="base" hangingPunct="0">
              <a:spcBef>
                <a:spcPts val="333"/>
              </a:spcBef>
              <a:spcAft>
                <a:spcPct val="0"/>
              </a:spcAft>
              <a:buSzPct val="100000"/>
              <a:buFont typeface="Verdana" panose="020B0604030504040204" pitchFamily="34" charset="0"/>
              <a:buChar char="•"/>
              <a:defRPr sz="1167">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2857386" indent="-190492" eaLnBrk="0" fontAlgn="base" hangingPunct="0">
              <a:spcBef>
                <a:spcPts val="333"/>
              </a:spcBef>
              <a:spcAft>
                <a:spcPct val="0"/>
              </a:spcAft>
              <a:buSzPct val="100000"/>
              <a:buFont typeface="Verdana" panose="020B0604030504040204" pitchFamily="34" charset="0"/>
              <a:buChar char="•"/>
              <a:defRPr sz="1167">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238370" indent="-190492" eaLnBrk="0" fontAlgn="base" hangingPunct="0">
              <a:spcBef>
                <a:spcPts val="333"/>
              </a:spcBef>
              <a:spcAft>
                <a:spcPct val="0"/>
              </a:spcAft>
              <a:buSzPct val="100000"/>
              <a:buFont typeface="Verdana" panose="020B0604030504040204" pitchFamily="34" charset="0"/>
              <a:buChar char="•"/>
              <a:defRPr sz="1167">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eaLnBrk="1" hangingPunct="1">
              <a:spcBef>
                <a:spcPct val="0"/>
              </a:spcBef>
              <a:buSzTx/>
              <a:buFontTx/>
              <a:buNone/>
            </a:pPr>
            <a:endParaRPr lang="en-US" altLang="en-US" sz="917" dirty="0">
              <a:solidFill>
                <a:srgbClr val="FFFFFF"/>
              </a:solidFill>
              <a:latin typeface="Arial" panose="020B0604020202020204" pitchFamily="34" charset="0"/>
              <a:cs typeface="Arial" panose="020B0604020202020204" pitchFamily="34" charset="0"/>
              <a:sym typeface="Arial" panose="020B0604020202020204" pitchFamily="34" charset="0"/>
            </a:endParaRPr>
          </a:p>
        </p:txBody>
      </p:sp>
      <p:sp>
        <p:nvSpPr>
          <p:cNvPr id="4103" name="Rectangle 5">
            <a:extLst>
              <a:ext uri="{FF2B5EF4-FFF2-40B4-BE49-F238E27FC236}">
                <a16:creationId xmlns:a16="http://schemas.microsoft.com/office/drawing/2014/main" id="{CD31743F-5E33-0404-9984-49FC0971B02D}"/>
              </a:ext>
            </a:extLst>
          </p:cNvPr>
          <p:cNvSpPr>
            <a:spLocks noGrp="1" noChangeArrowheads="1"/>
          </p:cNvSpPr>
          <p:nvPr>
            <p:ph type="title"/>
          </p:nvPr>
        </p:nvSpPr>
        <p:spPr>
          <a:xfrm>
            <a:off x="237938" y="51594"/>
            <a:ext cx="6096000" cy="846667"/>
          </a:xfrm>
        </p:spPr>
        <p:txBody>
          <a:bodyPr lIns="50800" tIns="50800" rIns="110067" bIns="50800" anchor="b"/>
          <a:lstStyle/>
          <a:p>
            <a:pPr eaLnBrk="1" hangingPunct="1"/>
            <a:r>
              <a:rPr lang="fr-FR" altLang="en-US" dirty="0"/>
              <a:t>HIT Status</a:t>
            </a:r>
            <a:endParaRPr lang="en-US" altLang="en-US" dirty="0"/>
          </a:p>
        </p:txBody>
      </p:sp>
      <p:sp>
        <p:nvSpPr>
          <p:cNvPr id="4105" name="Rectangle 7">
            <a:extLst>
              <a:ext uri="{FF2B5EF4-FFF2-40B4-BE49-F238E27FC236}">
                <a16:creationId xmlns:a16="http://schemas.microsoft.com/office/drawing/2014/main" id="{EA8B9A75-1AC7-1448-A23B-2C450AE8375D}"/>
              </a:ext>
            </a:extLst>
          </p:cNvPr>
          <p:cNvSpPr>
            <a:spLocks noGrp="1" noChangeArrowheads="1"/>
          </p:cNvSpPr>
          <p:nvPr>
            <p:ph type="body" idx="1"/>
          </p:nvPr>
        </p:nvSpPr>
        <p:spPr>
          <a:xfrm>
            <a:off x="305068" y="979815"/>
            <a:ext cx="7371463" cy="4287695"/>
          </a:xfrm>
        </p:spPr>
        <p:txBody>
          <a:bodyPr lIns="50800" tIns="50800" rIns="110067" bIns="50800">
            <a:normAutofit/>
          </a:bodyPr>
          <a:lstStyle/>
          <a:p>
            <a:pPr marL="238115" indent="-238115" fontAlgn="ctr">
              <a:spcBef>
                <a:spcPts val="0"/>
              </a:spcBef>
              <a:spcAft>
                <a:spcPts val="500"/>
              </a:spcAft>
            </a:pPr>
            <a:r>
              <a:rPr lang="en-US" sz="1417" dirty="0"/>
              <a:t>Focus right now is on following issues:</a:t>
            </a:r>
          </a:p>
        </p:txBody>
      </p:sp>
      <p:graphicFrame>
        <p:nvGraphicFramePr>
          <p:cNvPr id="3" name="Table 2">
            <a:extLst>
              <a:ext uri="{FF2B5EF4-FFF2-40B4-BE49-F238E27FC236}">
                <a16:creationId xmlns:a16="http://schemas.microsoft.com/office/drawing/2014/main" id="{7A302777-4899-4C97-D751-6B19DE472A2D}"/>
              </a:ext>
            </a:extLst>
          </p:cNvPr>
          <p:cNvGraphicFramePr>
            <a:graphicFrameLocks noGrp="1"/>
          </p:cNvGraphicFramePr>
          <p:nvPr>
            <p:extLst>
              <p:ext uri="{D42A27DB-BD31-4B8C-83A1-F6EECF244321}">
                <p14:modId xmlns:p14="http://schemas.microsoft.com/office/powerpoint/2010/main" val="2015593107"/>
              </p:ext>
            </p:extLst>
          </p:nvPr>
        </p:nvGraphicFramePr>
        <p:xfrm>
          <a:off x="1654781" y="1338745"/>
          <a:ext cx="7077793" cy="4057260"/>
        </p:xfrm>
        <a:graphic>
          <a:graphicData uri="http://schemas.openxmlformats.org/drawingml/2006/table">
            <a:tbl>
              <a:tblPr firstRow="1" bandRow="1">
                <a:tableStyleId>{5940675A-B579-460E-94D1-54222C63F5DA}</a:tableStyleId>
              </a:tblPr>
              <a:tblGrid>
                <a:gridCol w="2360713">
                  <a:extLst>
                    <a:ext uri="{9D8B030D-6E8A-4147-A177-3AD203B41FA5}">
                      <a16:colId xmlns:a16="http://schemas.microsoft.com/office/drawing/2014/main" val="1482373073"/>
                    </a:ext>
                  </a:extLst>
                </a:gridCol>
                <a:gridCol w="2358540">
                  <a:extLst>
                    <a:ext uri="{9D8B030D-6E8A-4147-A177-3AD203B41FA5}">
                      <a16:colId xmlns:a16="http://schemas.microsoft.com/office/drawing/2014/main" val="2069926133"/>
                    </a:ext>
                  </a:extLst>
                </a:gridCol>
                <a:gridCol w="2358540">
                  <a:extLst>
                    <a:ext uri="{9D8B030D-6E8A-4147-A177-3AD203B41FA5}">
                      <a16:colId xmlns:a16="http://schemas.microsoft.com/office/drawing/2014/main" val="1764788073"/>
                    </a:ext>
                  </a:extLst>
                </a:gridCol>
              </a:tblGrid>
              <a:tr h="323396">
                <a:tc>
                  <a:txBody>
                    <a:bodyPr/>
                    <a:lstStyle/>
                    <a:p>
                      <a:pPr algn="ctr"/>
                      <a:r>
                        <a:rPr lang="en-US" sz="1000" b="1" dirty="0">
                          <a:solidFill>
                            <a:schemeClr val="bg1"/>
                          </a:solidFill>
                        </a:rPr>
                        <a:t>Issue #</a:t>
                      </a:r>
                    </a:p>
                  </a:txBody>
                  <a:tcPr marL="57165" marR="57165" marT="28583" marB="28583">
                    <a:solidFill>
                      <a:schemeClr val="accent1"/>
                    </a:solidFill>
                  </a:tcPr>
                </a:tc>
                <a:tc>
                  <a:txBody>
                    <a:bodyPr/>
                    <a:lstStyle/>
                    <a:p>
                      <a:pPr algn="ctr"/>
                      <a:r>
                        <a:rPr lang="en-US" sz="1000" b="1" dirty="0">
                          <a:solidFill>
                            <a:schemeClr val="bg1"/>
                          </a:solidFill>
                        </a:rPr>
                        <a:t>Issue Summary </a:t>
                      </a:r>
                    </a:p>
                  </a:txBody>
                  <a:tcPr marL="57165" marR="57165" marT="28583" marB="28583">
                    <a:solidFill>
                      <a:schemeClr val="accent1"/>
                    </a:solidFill>
                  </a:tcPr>
                </a:tc>
                <a:tc>
                  <a:txBody>
                    <a:bodyPr/>
                    <a:lstStyle/>
                    <a:p>
                      <a:pPr algn="ctr"/>
                      <a:r>
                        <a:rPr lang="en-US" sz="1000" b="1" dirty="0">
                          <a:solidFill>
                            <a:schemeClr val="bg1"/>
                          </a:solidFill>
                        </a:rPr>
                        <a:t>Status</a:t>
                      </a:r>
                    </a:p>
                  </a:txBody>
                  <a:tcPr marL="57165" marR="57165" marT="28583" marB="28583">
                    <a:solidFill>
                      <a:schemeClr val="accent1"/>
                    </a:solidFill>
                  </a:tcPr>
                </a:tc>
                <a:extLst>
                  <a:ext uri="{0D108BD9-81ED-4DB2-BD59-A6C34878D82A}">
                    <a16:rowId xmlns:a16="http://schemas.microsoft.com/office/drawing/2014/main" val="505225602"/>
                  </a:ext>
                </a:extLst>
              </a:tr>
              <a:tr h="1123965">
                <a:tc>
                  <a:txBody>
                    <a:bodyPr/>
                    <a:lstStyle/>
                    <a:p>
                      <a:pPr algn="l"/>
                      <a:r>
                        <a:rPr lang="en-US" sz="1000" dirty="0">
                          <a:solidFill>
                            <a:schemeClr val="tx1"/>
                          </a:solidFill>
                        </a:rPr>
                        <a:t>HCD-IT-#27</a:t>
                      </a:r>
                    </a:p>
                  </a:txBody>
                  <a:tcPr marL="57165" marR="57165" marT="28583" marB="28583"/>
                </a:tc>
                <a:tc>
                  <a:txBody>
                    <a:bodyPr/>
                    <a:lstStyle/>
                    <a:p>
                      <a:pPr algn="l"/>
                      <a:r>
                        <a:rPr lang="en-US" sz="1000" b="0" i="0" kern="1200" dirty="0">
                          <a:solidFill>
                            <a:schemeClr val="tx1"/>
                          </a:solidFill>
                          <a:effectLst/>
                          <a:latin typeface="+mn-lt"/>
                          <a:ea typeface="+mn-ea"/>
                          <a:cs typeface="+mn-cs"/>
                        </a:rPr>
                        <a:t>For FCS_COP.1/CMAC, it's difficult to remove the dependency on key generation for CMAC even if CMAC is used in Secure Boot.</a:t>
                      </a:r>
                      <a:endParaRPr lang="en-US" sz="1000" dirty="0">
                        <a:solidFill>
                          <a:schemeClr val="tx1"/>
                        </a:solidFill>
                      </a:endParaRPr>
                    </a:p>
                  </a:txBody>
                  <a:tcPr marL="57165" marR="57165" marT="28583" marB="28583"/>
                </a:tc>
                <a:tc>
                  <a:txBody>
                    <a:bodyPr/>
                    <a:lstStyle/>
                    <a:p>
                      <a:pPr algn="l"/>
                      <a:r>
                        <a:rPr lang="en-US" sz="1000" b="0" dirty="0">
                          <a:solidFill>
                            <a:schemeClr val="tx1"/>
                          </a:solidFill>
                        </a:rPr>
                        <a:t>Issue affects an ongoing JISEC certification, so it needs to be  resolved by EOY.</a:t>
                      </a:r>
                    </a:p>
                    <a:p>
                      <a:pPr algn="l"/>
                      <a:r>
                        <a:rPr lang="en-US" sz="1000" b="0" dirty="0">
                          <a:solidFill>
                            <a:schemeClr val="tx1"/>
                          </a:solidFill>
                        </a:rPr>
                        <a:t>The originator of this issue provided multiple solutions for this issue which are being reviewed by the HIT</a:t>
                      </a:r>
                    </a:p>
                  </a:txBody>
                  <a:tcPr marL="57165" marR="57165" marT="28583" marB="28583"/>
                </a:tc>
                <a:extLst>
                  <a:ext uri="{0D108BD9-81ED-4DB2-BD59-A6C34878D82A}">
                    <a16:rowId xmlns:a16="http://schemas.microsoft.com/office/drawing/2014/main" val="2002666258"/>
                  </a:ext>
                </a:extLst>
              </a:tr>
              <a:tr h="819165">
                <a:tc>
                  <a:txBody>
                    <a:bodyPr/>
                    <a:lstStyle/>
                    <a:p>
                      <a:pPr algn="l"/>
                      <a:r>
                        <a:rPr lang="en-US" sz="1000" dirty="0"/>
                        <a:t>HCD-IT-Template #361</a:t>
                      </a:r>
                    </a:p>
                  </a:txBody>
                  <a:tcPr marL="57165" marR="57165" marT="28583" marB="28583"/>
                </a:tc>
                <a:tc>
                  <a:txBody>
                    <a:bodyPr/>
                    <a:lstStyle/>
                    <a:p>
                      <a:pPr algn="l"/>
                      <a:r>
                        <a:rPr lang="en-US" sz="1000" dirty="0"/>
                        <a:t>The issue is whether it would be acceptable to have multiple immutable roots of trust, any one of which could be used to verify firmware integrity?</a:t>
                      </a:r>
                    </a:p>
                  </a:txBody>
                  <a:tcPr marL="57165" marR="57165" marT="28583" marB="28583"/>
                </a:tc>
                <a:tc>
                  <a:txBody>
                    <a:bodyPr/>
                    <a:lstStyle/>
                    <a:p>
                      <a:pPr algn="l"/>
                      <a:r>
                        <a:rPr lang="en-US" sz="1000" dirty="0"/>
                        <a:t>No priority has been assigned, but the issue has been discussed at multiple HIT meetings; are close to a consensus as to a resolution</a:t>
                      </a:r>
                    </a:p>
                  </a:txBody>
                  <a:tcPr marL="57165" marR="57165" marT="28583" marB="28583"/>
                </a:tc>
                <a:extLst>
                  <a:ext uri="{0D108BD9-81ED-4DB2-BD59-A6C34878D82A}">
                    <a16:rowId xmlns:a16="http://schemas.microsoft.com/office/drawing/2014/main" val="124897756"/>
                  </a:ext>
                </a:extLst>
              </a:tr>
              <a:tr h="819165">
                <a:tc>
                  <a:txBody>
                    <a:bodyPr/>
                    <a:lstStyle/>
                    <a:p>
                      <a:pPr algn="l"/>
                      <a:r>
                        <a:rPr lang="en-US" sz="1000" dirty="0"/>
                        <a:t>HCD-IT #28</a:t>
                      </a:r>
                    </a:p>
                  </a:txBody>
                  <a:tcPr marL="57165" marR="57165" marT="28583" marB="28583"/>
                </a:tc>
                <a:tc>
                  <a:txBody>
                    <a:bodyPr/>
                    <a:lstStyle/>
                    <a:p>
                      <a:pPr algn="l"/>
                      <a:r>
                        <a:rPr lang="en-US" sz="1000" dirty="0">
                          <a:solidFill>
                            <a:schemeClr val="tx1"/>
                          </a:solidFill>
                        </a:rPr>
                        <a:t>The issue that </a:t>
                      </a:r>
                      <a:r>
                        <a:rPr lang="en-US" sz="1000" b="0" i="0" u="none" strike="noStrike" cap="none" spc="0" baseline="0" dirty="0">
                          <a:ln>
                            <a:noFill/>
                          </a:ln>
                          <a:solidFill>
                            <a:schemeClr val="tx1"/>
                          </a:solidFill>
                          <a:effectLst/>
                          <a:uFill>
                            <a:solidFill>
                              <a:srgbClr val="000000"/>
                            </a:solidFill>
                          </a:uFill>
                          <a:latin typeface="+mn-lt"/>
                          <a:ea typeface="+mn-ea"/>
                          <a:cs typeface="+mn-cs"/>
                          <a:sym typeface="Arial"/>
                        </a:rPr>
                        <a:t>for SFR FCS_TLS*_EXT.1 in the HCD </a:t>
                      </a:r>
                      <a:r>
                        <a:rPr lang="en-US" sz="1000" b="0" i="0" u="none" strike="noStrike" cap="none" spc="0" baseline="0" dirty="0" err="1">
                          <a:ln>
                            <a:noFill/>
                          </a:ln>
                          <a:solidFill>
                            <a:schemeClr val="tx1"/>
                          </a:solidFill>
                          <a:effectLst/>
                          <a:uFill>
                            <a:solidFill>
                              <a:srgbClr val="000000"/>
                            </a:solidFill>
                          </a:uFill>
                          <a:latin typeface="+mn-lt"/>
                          <a:ea typeface="+mn-ea"/>
                          <a:cs typeface="+mn-cs"/>
                          <a:sym typeface="Arial"/>
                        </a:rPr>
                        <a:t>cPP</a:t>
                      </a:r>
                      <a:r>
                        <a:rPr lang="en-US" sz="1000" b="0" i="0" u="none" strike="noStrike" cap="none" spc="0" baseline="0" dirty="0">
                          <a:ln>
                            <a:noFill/>
                          </a:ln>
                          <a:solidFill>
                            <a:schemeClr val="tx1"/>
                          </a:solidFill>
                          <a:effectLst/>
                          <a:uFill>
                            <a:solidFill>
                              <a:srgbClr val="000000"/>
                            </a:solidFill>
                          </a:uFill>
                          <a:latin typeface="+mn-lt"/>
                          <a:ea typeface="+mn-ea"/>
                          <a:cs typeface="+mn-cs"/>
                          <a:sym typeface="Arial"/>
                        </a:rPr>
                        <a:t> v1.0e include FCS_CKM.1/SKG in the listed  dependencies are incorrect</a:t>
                      </a:r>
                      <a:endParaRPr lang="en-US" sz="1000" dirty="0">
                        <a:solidFill>
                          <a:schemeClr val="tx1"/>
                        </a:solidFill>
                      </a:endParaRPr>
                    </a:p>
                  </a:txBody>
                  <a:tcPr marL="57165" marR="57165" marT="28583" marB="28583"/>
                </a:tc>
                <a:tc>
                  <a:txBody>
                    <a:bodyPr/>
                    <a:lstStyle/>
                    <a:p>
                      <a:pPr algn="l"/>
                      <a:r>
                        <a:rPr lang="en-US" sz="1000" i="0" dirty="0"/>
                        <a:t>No priority has been assigned, but this should be an easy issue to address</a:t>
                      </a:r>
                    </a:p>
                  </a:txBody>
                  <a:tcPr marL="57165" marR="57165" marT="28583" marB="28583"/>
                </a:tc>
                <a:extLst>
                  <a:ext uri="{0D108BD9-81ED-4DB2-BD59-A6C34878D82A}">
                    <a16:rowId xmlns:a16="http://schemas.microsoft.com/office/drawing/2014/main" val="3656790806"/>
                  </a:ext>
                </a:extLst>
              </a:tr>
              <a:tr h="971565">
                <a:tc>
                  <a:txBody>
                    <a:bodyPr/>
                    <a:lstStyle/>
                    <a:p>
                      <a:pPr algn="l"/>
                      <a:r>
                        <a:rPr lang="en-US" sz="1000" dirty="0"/>
                        <a:t>HCD-IT #29</a:t>
                      </a:r>
                    </a:p>
                  </a:txBody>
                  <a:tcPr marL="57165" marR="57165" marT="28583" marB="28583"/>
                </a:tc>
                <a:tc>
                  <a:txBody>
                    <a:bodyPr/>
                    <a:lstStyle/>
                    <a:p>
                      <a:pPr algn="l"/>
                      <a:r>
                        <a:rPr lang="en-US" sz="800" b="0" i="0" u="none" strike="noStrike" cap="none" spc="0" baseline="0" dirty="0">
                          <a:ln>
                            <a:noFill/>
                          </a:ln>
                          <a:solidFill>
                            <a:schemeClr val="tx1"/>
                          </a:solidFill>
                          <a:effectLst/>
                          <a:uFill>
                            <a:solidFill>
                              <a:srgbClr val="000000"/>
                            </a:solidFill>
                          </a:uFill>
                          <a:latin typeface="+mn-lt"/>
                          <a:ea typeface="+mn-ea"/>
                          <a:cs typeface="+mn-cs"/>
                          <a:sym typeface="Arial"/>
                        </a:rPr>
                        <a:t>The issue is that in the Application Note for SFR FPT_KYP_EXT.1 in HCD </a:t>
                      </a:r>
                      <a:r>
                        <a:rPr lang="en-US" sz="800" b="0" i="0" u="none" strike="noStrike" cap="none" spc="0" baseline="0" dirty="0" err="1">
                          <a:ln>
                            <a:noFill/>
                          </a:ln>
                          <a:solidFill>
                            <a:schemeClr val="tx1"/>
                          </a:solidFill>
                          <a:effectLst/>
                          <a:uFill>
                            <a:solidFill>
                              <a:srgbClr val="000000"/>
                            </a:solidFill>
                          </a:uFill>
                          <a:latin typeface="+mn-lt"/>
                          <a:ea typeface="+mn-ea"/>
                          <a:cs typeface="+mn-cs"/>
                          <a:sym typeface="Arial"/>
                        </a:rPr>
                        <a:t>cPP</a:t>
                      </a:r>
                      <a:r>
                        <a:rPr lang="en-US" sz="800" b="0" i="0" u="none" strike="noStrike" cap="none" spc="0" baseline="0" dirty="0">
                          <a:ln>
                            <a:noFill/>
                          </a:ln>
                          <a:solidFill>
                            <a:schemeClr val="tx1"/>
                          </a:solidFill>
                          <a:effectLst/>
                          <a:uFill>
                            <a:solidFill>
                              <a:srgbClr val="000000"/>
                            </a:solidFill>
                          </a:uFill>
                          <a:latin typeface="+mn-lt"/>
                          <a:ea typeface="+mn-ea"/>
                          <a:cs typeface="+mn-cs"/>
                          <a:sym typeface="Arial"/>
                        </a:rPr>
                        <a:t> v1.0e</a:t>
                      </a:r>
                    </a:p>
                    <a:p>
                      <a:pPr algn="l"/>
                      <a:r>
                        <a:rPr lang="en-US" sz="800" b="0" i="0" u="none" strike="noStrike" cap="none" spc="0" baseline="0" dirty="0">
                          <a:ln>
                            <a:noFill/>
                          </a:ln>
                          <a:solidFill>
                            <a:schemeClr val="tx1"/>
                          </a:solidFill>
                          <a:effectLst/>
                          <a:uFill>
                            <a:solidFill>
                              <a:srgbClr val="000000"/>
                            </a:solidFill>
                          </a:uFill>
                          <a:latin typeface="+mn-lt"/>
                          <a:ea typeface="+mn-ea"/>
                          <a:cs typeface="+mn-cs"/>
                          <a:sym typeface="Arial"/>
                        </a:rPr>
                        <a:t>clarification of which selection should be chosen for the case of the start point of a key chain that is protected by TPM like device.</a:t>
                      </a:r>
                    </a:p>
                    <a:p>
                      <a:pPr algn="l"/>
                      <a:endParaRPr lang="en-US" sz="1000" dirty="0"/>
                    </a:p>
                  </a:txBody>
                  <a:tcPr marL="57165" marR="57165" marT="28583" marB="28583"/>
                </a:tc>
                <a:tc>
                  <a:txBody>
                    <a:bodyPr/>
                    <a:lstStyle/>
                    <a:p>
                      <a:pPr algn="l"/>
                      <a:r>
                        <a:rPr lang="en-US" sz="1000" dirty="0"/>
                        <a:t>Working on the wording for the Application Note. At the request of JBMIA this issue has been put on hold so as to not impact an on-going HCD certification against HCD/SD v1.0e</a:t>
                      </a:r>
                    </a:p>
                  </a:txBody>
                  <a:tcPr marL="57165" marR="57165" marT="28583" marB="28583"/>
                </a:tc>
                <a:extLst>
                  <a:ext uri="{0D108BD9-81ED-4DB2-BD59-A6C34878D82A}">
                    <a16:rowId xmlns:a16="http://schemas.microsoft.com/office/drawing/2014/main" val="2301659329"/>
                  </a:ext>
                </a:extLst>
              </a:tr>
            </a:tbl>
          </a:graphicData>
        </a:graphic>
      </p:graphicFrame>
    </p:spTree>
    <p:extLst>
      <p:ext uri="{BB962C8B-B14F-4D97-AF65-F5344CB8AC3E}">
        <p14:creationId xmlns:p14="http://schemas.microsoft.com/office/powerpoint/2010/main" val="1770975690"/>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E84E89-3EC7-E469-25D6-025E002D6396}"/>
            </a:ext>
          </a:extLst>
        </p:cNvPr>
        <p:cNvGrpSpPr/>
        <p:nvPr/>
      </p:nvGrpSpPr>
      <p:grpSpPr>
        <a:xfrm>
          <a:off x="0" y="0"/>
          <a:ext cx="0" cy="0"/>
          <a:chOff x="0" y="0"/>
          <a:chExt cx="0" cy="0"/>
        </a:xfrm>
      </p:grpSpPr>
      <p:sp>
        <p:nvSpPr>
          <p:cNvPr id="4098" name="Slide Number Placeholder 3">
            <a:extLst>
              <a:ext uri="{FF2B5EF4-FFF2-40B4-BE49-F238E27FC236}">
                <a16:creationId xmlns:a16="http://schemas.microsoft.com/office/drawing/2014/main" id="{9A90919D-FE76-01A0-57BA-40456F8F1EBF}"/>
              </a:ext>
            </a:extLst>
          </p:cNvPr>
          <p:cNvSpPr>
            <a:spLocks noGrp="1"/>
          </p:cNvSpPr>
          <p:nvPr>
            <p:ph type="sldNum" sz="quarter" idx="10"/>
          </p:nvPr>
        </p:nvSpPr>
        <p:spPr>
          <a:noFill/>
        </p:spPr>
        <p:txBody>
          <a:bodyPr/>
          <a:lstStyle>
            <a:lvl1pPr eaLnBrk="0" hangingPunct="0">
              <a:spcBef>
                <a:spcPts val="500"/>
              </a:spcBef>
              <a:buSzPct val="100000"/>
              <a:buFont typeface="Verdana" panose="020B0604030504040204" pitchFamily="34" charset="0"/>
              <a:buChar char="•"/>
              <a:defRPr sz="1833">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619100" indent="-238115" eaLnBrk="0" hangingPunct="0">
              <a:spcBef>
                <a:spcPts val="417"/>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952462" indent="-190492"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333447" indent="-190492" eaLnBrk="0" hangingPunct="0">
              <a:spcBef>
                <a:spcPts val="333"/>
              </a:spcBef>
              <a:buSzPct val="100000"/>
              <a:buFont typeface="Verdana" panose="020B0604030504040204" pitchFamily="34" charset="0"/>
              <a:buChar char="•"/>
              <a:defRPr sz="1167">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1714431" indent="-190492" eaLnBrk="0" hangingPunct="0">
              <a:spcBef>
                <a:spcPts val="333"/>
              </a:spcBef>
              <a:buSzPct val="100000"/>
              <a:buFont typeface="Verdana" panose="020B0604030504040204" pitchFamily="34" charset="0"/>
              <a:buChar char="•"/>
              <a:defRPr sz="1167">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095416" indent="-190492" eaLnBrk="0" fontAlgn="base" hangingPunct="0">
              <a:spcBef>
                <a:spcPts val="333"/>
              </a:spcBef>
              <a:spcAft>
                <a:spcPct val="0"/>
              </a:spcAft>
              <a:buSzPct val="100000"/>
              <a:buFont typeface="Verdana" panose="020B0604030504040204" pitchFamily="34" charset="0"/>
              <a:buChar char="•"/>
              <a:defRPr sz="1167">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476401" indent="-190492" eaLnBrk="0" fontAlgn="base" hangingPunct="0">
              <a:spcBef>
                <a:spcPts val="333"/>
              </a:spcBef>
              <a:spcAft>
                <a:spcPct val="0"/>
              </a:spcAft>
              <a:buSzPct val="100000"/>
              <a:buFont typeface="Verdana" panose="020B0604030504040204" pitchFamily="34" charset="0"/>
              <a:buChar char="•"/>
              <a:defRPr sz="1167">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2857386" indent="-190492" eaLnBrk="0" fontAlgn="base" hangingPunct="0">
              <a:spcBef>
                <a:spcPts val="333"/>
              </a:spcBef>
              <a:spcAft>
                <a:spcPct val="0"/>
              </a:spcAft>
              <a:buSzPct val="100000"/>
              <a:buFont typeface="Verdana" panose="020B0604030504040204" pitchFamily="34" charset="0"/>
              <a:buChar char="•"/>
              <a:defRPr sz="1167">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238370" indent="-190492" eaLnBrk="0" fontAlgn="base" hangingPunct="0">
              <a:spcBef>
                <a:spcPts val="333"/>
              </a:spcBef>
              <a:spcAft>
                <a:spcPct val="0"/>
              </a:spcAft>
              <a:buSzPct val="100000"/>
              <a:buFont typeface="Verdana" panose="020B0604030504040204" pitchFamily="34" charset="0"/>
              <a:buChar char="•"/>
              <a:defRPr sz="1167">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eaLnBrk="1" hangingPunct="1">
              <a:spcBef>
                <a:spcPct val="0"/>
              </a:spcBef>
              <a:buSzTx/>
              <a:buFontTx/>
              <a:buNone/>
            </a:pPr>
            <a:endParaRPr lang="en-US" altLang="en-US" sz="917" dirty="0">
              <a:solidFill>
                <a:srgbClr val="FFFFFF"/>
              </a:solidFill>
              <a:latin typeface="Arial" panose="020B0604020202020204" pitchFamily="34" charset="0"/>
              <a:cs typeface="Arial" panose="020B0604020202020204" pitchFamily="34" charset="0"/>
              <a:sym typeface="Arial" panose="020B0604020202020204" pitchFamily="34" charset="0"/>
            </a:endParaRPr>
          </a:p>
        </p:txBody>
      </p:sp>
      <p:sp>
        <p:nvSpPr>
          <p:cNvPr id="4103" name="Rectangle 5">
            <a:extLst>
              <a:ext uri="{FF2B5EF4-FFF2-40B4-BE49-F238E27FC236}">
                <a16:creationId xmlns:a16="http://schemas.microsoft.com/office/drawing/2014/main" id="{C623267B-8884-BBD1-DBC1-54F12E7A0764}"/>
              </a:ext>
            </a:extLst>
          </p:cNvPr>
          <p:cNvSpPr>
            <a:spLocks noGrp="1" noChangeArrowheads="1"/>
          </p:cNvSpPr>
          <p:nvPr>
            <p:ph type="title"/>
          </p:nvPr>
        </p:nvSpPr>
        <p:spPr>
          <a:xfrm>
            <a:off x="227263" y="81300"/>
            <a:ext cx="6699250" cy="846667"/>
          </a:xfrm>
        </p:spPr>
        <p:txBody>
          <a:bodyPr lIns="50800" tIns="50800" rIns="110067" bIns="50800" anchor="b"/>
          <a:lstStyle/>
          <a:p>
            <a:pPr eaLnBrk="1" hangingPunct="1"/>
            <a:r>
              <a:rPr lang="fr-FR" altLang="en-US" sz="2333" dirty="0"/>
              <a:t>HCD iTC</a:t>
            </a:r>
            <a:br>
              <a:rPr lang="fr-FR" altLang="en-US" sz="2333" dirty="0"/>
            </a:br>
            <a:r>
              <a:rPr lang="fr-FR" altLang="en-US" sz="2333" dirty="0"/>
              <a:t>CC:2022 Subgroup Status</a:t>
            </a:r>
            <a:endParaRPr lang="en-US" altLang="en-US" sz="2333" dirty="0"/>
          </a:p>
        </p:txBody>
      </p:sp>
      <p:sp>
        <p:nvSpPr>
          <p:cNvPr id="4105" name="Rectangle 7">
            <a:extLst>
              <a:ext uri="{FF2B5EF4-FFF2-40B4-BE49-F238E27FC236}">
                <a16:creationId xmlns:a16="http://schemas.microsoft.com/office/drawing/2014/main" id="{D6C34F2D-7B5A-F9C5-D163-399BEDD8A358}"/>
              </a:ext>
            </a:extLst>
          </p:cNvPr>
          <p:cNvSpPr>
            <a:spLocks noGrp="1" noChangeArrowheads="1"/>
          </p:cNvSpPr>
          <p:nvPr>
            <p:ph type="body" idx="1"/>
          </p:nvPr>
        </p:nvSpPr>
        <p:spPr>
          <a:xfrm>
            <a:off x="227263" y="982413"/>
            <a:ext cx="7408333" cy="4494549"/>
          </a:xfrm>
        </p:spPr>
        <p:txBody>
          <a:bodyPr lIns="50800" tIns="50800" rIns="110067" bIns="50800">
            <a:normAutofit/>
          </a:bodyPr>
          <a:lstStyle/>
          <a:p>
            <a:pPr marL="238115" indent="-238115" fontAlgn="ctr">
              <a:spcBef>
                <a:spcPts val="0"/>
              </a:spcBef>
              <a:spcAft>
                <a:spcPts val="500"/>
              </a:spcAft>
            </a:pPr>
            <a:r>
              <a:rPr lang="en-US" sz="1500" dirty="0"/>
              <a:t>Looked at differences between SFRs on CC:2022 and corresponding SFRs in HCD cPP v1.0e</a:t>
            </a:r>
          </a:p>
          <a:p>
            <a:pPr marL="472421" lvl="1" fontAlgn="ctr">
              <a:spcBef>
                <a:spcPts val="0"/>
              </a:spcBef>
              <a:spcAft>
                <a:spcPts val="500"/>
              </a:spcAft>
            </a:pPr>
            <a:r>
              <a:rPr lang="en-US" dirty="0"/>
              <a:t>Are considering recommendation to replace several SFRs currently in HCD cPP with corresponding SFRs from CC:2022. Examples include:</a:t>
            </a:r>
          </a:p>
          <a:p>
            <a:pPr marL="710537" lvl="1" fontAlgn="ctr">
              <a:spcBef>
                <a:spcPts val="0"/>
              </a:spcBef>
              <a:spcAft>
                <a:spcPts val="500"/>
              </a:spcAft>
            </a:pPr>
            <a:r>
              <a:rPr lang="en-US" dirty="0"/>
              <a:t>FAU_STG_EXT.1 External Audit Trail Storage (HCD cPP) </a:t>
            </a:r>
            <a:r>
              <a:rPr lang="en-US" dirty="0">
                <a:sym typeface="Wingdings" panose="05000000000000000000" pitchFamily="2" charset="2"/>
              </a:rPr>
              <a:t> FAU_STG.1</a:t>
            </a:r>
            <a:r>
              <a:rPr lang="en-US" b="1" i="0" dirty="0">
                <a:solidFill>
                  <a:srgbClr val="000000"/>
                </a:solidFill>
                <a:effectLst/>
              </a:rPr>
              <a:t> </a:t>
            </a:r>
            <a:r>
              <a:rPr lang="en-US" i="0" dirty="0">
                <a:solidFill>
                  <a:srgbClr val="000000"/>
                </a:solidFill>
                <a:effectLst/>
              </a:rPr>
              <a:t>Audit Storage Data Location</a:t>
            </a:r>
            <a:r>
              <a:rPr lang="en-US" dirty="0"/>
              <a:t> </a:t>
            </a:r>
            <a:r>
              <a:rPr lang="en-US" dirty="0">
                <a:sym typeface="Wingdings" panose="05000000000000000000" pitchFamily="2" charset="2"/>
              </a:rPr>
              <a:t>(CC:2022)</a:t>
            </a:r>
            <a:endParaRPr lang="en-US" dirty="0"/>
          </a:p>
          <a:p>
            <a:pPr marL="710537" lvl="1" fontAlgn="ctr">
              <a:spcBef>
                <a:spcPts val="0"/>
              </a:spcBef>
              <a:spcAft>
                <a:spcPts val="500"/>
              </a:spcAft>
            </a:pPr>
            <a:r>
              <a:rPr lang="en-US" dirty="0"/>
              <a:t>FCS_RBG_EXT.1 Cryptographic Operation (Random Bit Generation) (HCD cPP) </a:t>
            </a:r>
            <a:r>
              <a:rPr lang="en-US" dirty="0">
                <a:sym typeface="Wingdings" panose="05000000000000000000" pitchFamily="2" charset="2"/>
              </a:rPr>
              <a:t> FCS_RBG.1 </a:t>
            </a:r>
            <a:r>
              <a:rPr lang="en-US" dirty="0"/>
              <a:t>Random Bit Generation </a:t>
            </a:r>
            <a:r>
              <a:rPr lang="en-US" dirty="0">
                <a:sym typeface="Wingdings" panose="05000000000000000000" pitchFamily="2" charset="2"/>
              </a:rPr>
              <a:t>(CC:2022)</a:t>
            </a:r>
          </a:p>
          <a:p>
            <a:pPr marL="710537" lvl="1" fontAlgn="ctr">
              <a:spcBef>
                <a:spcPts val="0"/>
              </a:spcBef>
              <a:spcAft>
                <a:spcPts val="500"/>
              </a:spcAft>
            </a:pPr>
            <a:r>
              <a:rPr lang="en-US" dirty="0">
                <a:sym typeface="Wingdings" panose="05000000000000000000" pitchFamily="2" charset="2"/>
              </a:rPr>
              <a:t>FCS_CKM.4 Cryptographic key destruction (HCD cPP)  FCS_CKM.6 Timing and event of cryptographic key destruction (CC:2022)</a:t>
            </a:r>
          </a:p>
          <a:p>
            <a:pPr marL="710537" lvl="1" fontAlgn="ctr">
              <a:spcBef>
                <a:spcPts val="0"/>
              </a:spcBef>
              <a:spcAft>
                <a:spcPts val="500"/>
              </a:spcAft>
            </a:pPr>
            <a:r>
              <a:rPr lang="en-US" dirty="0"/>
              <a:t>FDP_DSK_EXT.1 Protection of data on disk (HCD cPP) </a:t>
            </a:r>
            <a:r>
              <a:rPr lang="en-US" dirty="0">
                <a:sym typeface="Wingdings" panose="05000000000000000000" pitchFamily="2" charset="2"/>
              </a:rPr>
              <a:t> FDP_SDC.1 Stored data confidentiality (CC:2022)</a:t>
            </a:r>
            <a:endParaRPr lang="en-US" dirty="0"/>
          </a:p>
        </p:txBody>
      </p:sp>
    </p:spTree>
    <p:extLst>
      <p:ext uri="{BB962C8B-B14F-4D97-AF65-F5344CB8AC3E}">
        <p14:creationId xmlns:p14="http://schemas.microsoft.com/office/powerpoint/2010/main" val="2939724356"/>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E1993B-0C47-22C0-7BBA-3CB648758F01}"/>
            </a:ext>
          </a:extLst>
        </p:cNvPr>
        <p:cNvGrpSpPr/>
        <p:nvPr/>
      </p:nvGrpSpPr>
      <p:grpSpPr>
        <a:xfrm>
          <a:off x="0" y="0"/>
          <a:ext cx="0" cy="0"/>
          <a:chOff x="0" y="0"/>
          <a:chExt cx="0" cy="0"/>
        </a:xfrm>
      </p:grpSpPr>
      <p:sp>
        <p:nvSpPr>
          <p:cNvPr id="4098" name="Slide Number Placeholder 3">
            <a:extLst>
              <a:ext uri="{FF2B5EF4-FFF2-40B4-BE49-F238E27FC236}">
                <a16:creationId xmlns:a16="http://schemas.microsoft.com/office/drawing/2014/main" id="{731453C4-0E03-024C-C27E-BDC5C328B7F3}"/>
              </a:ext>
            </a:extLst>
          </p:cNvPr>
          <p:cNvSpPr>
            <a:spLocks noGrp="1"/>
          </p:cNvSpPr>
          <p:nvPr>
            <p:ph type="sldNum" sz="quarter" idx="10"/>
          </p:nvPr>
        </p:nvSpPr>
        <p:spPr>
          <a:noFill/>
        </p:spPr>
        <p:txBody>
          <a:bodyPr/>
          <a:lstStyle>
            <a:lvl1pPr eaLnBrk="0" hangingPunct="0">
              <a:spcBef>
                <a:spcPts val="500"/>
              </a:spcBef>
              <a:buSzPct val="100000"/>
              <a:buFont typeface="Verdana" panose="020B0604030504040204" pitchFamily="34" charset="0"/>
              <a:buChar char="•"/>
              <a:defRPr sz="1833">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619100" indent="-238115" eaLnBrk="0" hangingPunct="0">
              <a:spcBef>
                <a:spcPts val="417"/>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952462" indent="-190492"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333447" indent="-190492" eaLnBrk="0" hangingPunct="0">
              <a:spcBef>
                <a:spcPts val="333"/>
              </a:spcBef>
              <a:buSzPct val="100000"/>
              <a:buFont typeface="Verdana" panose="020B0604030504040204" pitchFamily="34" charset="0"/>
              <a:buChar char="•"/>
              <a:defRPr sz="1167">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1714431" indent="-190492" eaLnBrk="0" hangingPunct="0">
              <a:spcBef>
                <a:spcPts val="333"/>
              </a:spcBef>
              <a:buSzPct val="100000"/>
              <a:buFont typeface="Verdana" panose="020B0604030504040204" pitchFamily="34" charset="0"/>
              <a:buChar char="•"/>
              <a:defRPr sz="1167">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095416" indent="-190492" eaLnBrk="0" fontAlgn="base" hangingPunct="0">
              <a:spcBef>
                <a:spcPts val="333"/>
              </a:spcBef>
              <a:spcAft>
                <a:spcPct val="0"/>
              </a:spcAft>
              <a:buSzPct val="100000"/>
              <a:buFont typeface="Verdana" panose="020B0604030504040204" pitchFamily="34" charset="0"/>
              <a:buChar char="•"/>
              <a:defRPr sz="1167">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476401" indent="-190492" eaLnBrk="0" fontAlgn="base" hangingPunct="0">
              <a:spcBef>
                <a:spcPts val="333"/>
              </a:spcBef>
              <a:spcAft>
                <a:spcPct val="0"/>
              </a:spcAft>
              <a:buSzPct val="100000"/>
              <a:buFont typeface="Verdana" panose="020B0604030504040204" pitchFamily="34" charset="0"/>
              <a:buChar char="•"/>
              <a:defRPr sz="1167">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2857386" indent="-190492" eaLnBrk="0" fontAlgn="base" hangingPunct="0">
              <a:spcBef>
                <a:spcPts val="333"/>
              </a:spcBef>
              <a:spcAft>
                <a:spcPct val="0"/>
              </a:spcAft>
              <a:buSzPct val="100000"/>
              <a:buFont typeface="Verdana" panose="020B0604030504040204" pitchFamily="34" charset="0"/>
              <a:buChar char="•"/>
              <a:defRPr sz="1167">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238370" indent="-190492" eaLnBrk="0" fontAlgn="base" hangingPunct="0">
              <a:spcBef>
                <a:spcPts val="333"/>
              </a:spcBef>
              <a:spcAft>
                <a:spcPct val="0"/>
              </a:spcAft>
              <a:buSzPct val="100000"/>
              <a:buFont typeface="Verdana" panose="020B0604030504040204" pitchFamily="34" charset="0"/>
              <a:buChar char="•"/>
              <a:defRPr sz="1167">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eaLnBrk="1" hangingPunct="1">
              <a:spcBef>
                <a:spcPct val="0"/>
              </a:spcBef>
              <a:buSzTx/>
              <a:buFontTx/>
              <a:buNone/>
            </a:pPr>
            <a:endParaRPr lang="en-US" altLang="en-US" sz="917" dirty="0">
              <a:solidFill>
                <a:srgbClr val="FFFFFF"/>
              </a:solidFill>
              <a:latin typeface="Arial" panose="020B0604020202020204" pitchFamily="34" charset="0"/>
              <a:cs typeface="Arial" panose="020B0604020202020204" pitchFamily="34" charset="0"/>
              <a:sym typeface="Arial" panose="020B0604020202020204" pitchFamily="34" charset="0"/>
            </a:endParaRPr>
          </a:p>
        </p:txBody>
      </p:sp>
      <p:sp>
        <p:nvSpPr>
          <p:cNvPr id="4103" name="Rectangle 5">
            <a:extLst>
              <a:ext uri="{FF2B5EF4-FFF2-40B4-BE49-F238E27FC236}">
                <a16:creationId xmlns:a16="http://schemas.microsoft.com/office/drawing/2014/main" id="{314FEB5F-8637-FAEC-EAF4-15F91DC009A9}"/>
              </a:ext>
            </a:extLst>
          </p:cNvPr>
          <p:cNvSpPr>
            <a:spLocks noGrp="1" noChangeArrowheads="1"/>
          </p:cNvSpPr>
          <p:nvPr>
            <p:ph type="title"/>
          </p:nvPr>
        </p:nvSpPr>
        <p:spPr>
          <a:xfrm>
            <a:off x="139031" y="81300"/>
            <a:ext cx="6699250" cy="846667"/>
          </a:xfrm>
        </p:spPr>
        <p:txBody>
          <a:bodyPr lIns="50800" tIns="50800" rIns="110067" bIns="50800" anchor="b"/>
          <a:lstStyle/>
          <a:p>
            <a:pPr eaLnBrk="1" hangingPunct="1"/>
            <a:r>
              <a:rPr lang="fr-FR" altLang="en-US" sz="2333" dirty="0"/>
              <a:t>HCD iTC</a:t>
            </a:r>
            <a:br>
              <a:rPr lang="fr-FR" altLang="en-US" sz="2333" dirty="0"/>
            </a:br>
            <a:r>
              <a:rPr lang="fr-FR" altLang="en-US" sz="2333" dirty="0"/>
              <a:t>CC:2022 Subgroup Status</a:t>
            </a:r>
            <a:endParaRPr lang="en-US" altLang="en-US" sz="2333" dirty="0"/>
          </a:p>
        </p:txBody>
      </p:sp>
      <p:sp>
        <p:nvSpPr>
          <p:cNvPr id="4105" name="Rectangle 7">
            <a:extLst>
              <a:ext uri="{FF2B5EF4-FFF2-40B4-BE49-F238E27FC236}">
                <a16:creationId xmlns:a16="http://schemas.microsoft.com/office/drawing/2014/main" id="{96B33E72-9590-12B1-0FA2-80FEDDBA1089}"/>
              </a:ext>
            </a:extLst>
          </p:cNvPr>
          <p:cNvSpPr>
            <a:spLocks noGrp="1" noChangeArrowheads="1"/>
          </p:cNvSpPr>
          <p:nvPr>
            <p:ph type="body" idx="1"/>
          </p:nvPr>
        </p:nvSpPr>
        <p:spPr>
          <a:xfrm>
            <a:off x="333097" y="1056409"/>
            <a:ext cx="7408333" cy="4494549"/>
          </a:xfrm>
        </p:spPr>
        <p:txBody>
          <a:bodyPr lIns="50800" tIns="50800" rIns="110067" bIns="50800">
            <a:normAutofit/>
          </a:bodyPr>
          <a:lstStyle/>
          <a:p>
            <a:pPr marL="238115" indent="-238115" fontAlgn="ctr">
              <a:spcBef>
                <a:spcPts val="0"/>
              </a:spcBef>
              <a:spcAft>
                <a:spcPts val="500"/>
              </a:spcAft>
            </a:pPr>
            <a:r>
              <a:rPr lang="en-US" sz="1500" dirty="0"/>
              <a:t>Did a comparison of dependencies between SFRs on CC:2022 and corresponding SFRs in HCD cPP v1.0e. Found differences between CC:2022 and HCD </a:t>
            </a:r>
            <a:r>
              <a:rPr lang="en-US" sz="1500" dirty="0" err="1"/>
              <a:t>cPP</a:t>
            </a:r>
            <a:r>
              <a:rPr lang="en-US" sz="1500" dirty="0"/>
              <a:t> v1.0e for the following SFRs:</a:t>
            </a:r>
          </a:p>
          <a:p>
            <a:pPr marL="710537" lvl="1" fontAlgn="ctr">
              <a:spcBef>
                <a:spcPts val="0"/>
              </a:spcBef>
              <a:spcAft>
                <a:spcPts val="500"/>
              </a:spcAft>
            </a:pPr>
            <a:r>
              <a:rPr lang="en-US" dirty="0"/>
              <a:t>FAU_STG.1 </a:t>
            </a:r>
            <a:r>
              <a:rPr lang="en-US" i="0" dirty="0">
                <a:solidFill>
                  <a:srgbClr val="000000"/>
                </a:solidFill>
                <a:effectLst/>
              </a:rPr>
              <a:t>Audit Storage Data Location</a:t>
            </a:r>
            <a:r>
              <a:rPr lang="en-US" dirty="0"/>
              <a:t> </a:t>
            </a:r>
          </a:p>
          <a:p>
            <a:pPr marL="710537" lvl="1" fontAlgn="ctr">
              <a:spcBef>
                <a:spcPts val="0"/>
              </a:spcBef>
              <a:spcAft>
                <a:spcPts val="500"/>
              </a:spcAft>
            </a:pPr>
            <a:r>
              <a:rPr lang="en-US" dirty="0"/>
              <a:t>FTA_SSL.3 TSF-initiated termination</a:t>
            </a:r>
          </a:p>
          <a:p>
            <a:pPr marL="710537" lvl="1" fontAlgn="ctr">
              <a:spcBef>
                <a:spcPts val="0"/>
              </a:spcBef>
              <a:spcAft>
                <a:spcPts val="500"/>
              </a:spcAft>
            </a:pPr>
            <a:r>
              <a:rPr lang="en-US" dirty="0"/>
              <a:t>FTP_TRP.1 Trusted Path</a:t>
            </a:r>
          </a:p>
          <a:p>
            <a:pPr marL="238115" indent="-238115" fontAlgn="ctr">
              <a:spcBef>
                <a:spcPts val="0"/>
              </a:spcBef>
              <a:spcAft>
                <a:spcPts val="500"/>
              </a:spcAft>
            </a:pPr>
            <a:r>
              <a:rPr lang="en-US" sz="1500" dirty="0"/>
              <a:t>The Canadian Scheme developed a list of SFRs changed between CC v3.1R5 and CC:2022</a:t>
            </a:r>
          </a:p>
          <a:p>
            <a:pPr marL="238115" indent="-238115" fontAlgn="ctr">
              <a:spcBef>
                <a:spcPts val="0"/>
              </a:spcBef>
              <a:spcAft>
                <a:spcPts val="500"/>
              </a:spcAft>
            </a:pPr>
            <a:r>
              <a:rPr lang="en-US" sz="1500" dirty="0"/>
              <a:t>The Subgroup reviewed progress-to-date at its Feb 3</a:t>
            </a:r>
            <a:r>
              <a:rPr lang="en-US" sz="1500" baseline="30000" dirty="0"/>
              <a:t>rd</a:t>
            </a:r>
            <a:r>
              <a:rPr lang="en-US" sz="1500" dirty="0"/>
              <a:t> meeting </a:t>
            </a:r>
          </a:p>
          <a:p>
            <a:pPr marL="238115" indent="-238115" fontAlgn="ctr">
              <a:spcBef>
                <a:spcPts val="0"/>
              </a:spcBef>
              <a:spcAft>
                <a:spcPts val="500"/>
              </a:spcAft>
            </a:pPr>
            <a:r>
              <a:rPr lang="en-US" sz="1500" dirty="0"/>
              <a:t>Next Steps:</a:t>
            </a:r>
          </a:p>
          <a:p>
            <a:pPr marL="571477" lvl="1" fontAlgn="ctr">
              <a:spcBef>
                <a:spcPts val="0"/>
              </a:spcBef>
              <a:spcAft>
                <a:spcPts val="500"/>
              </a:spcAft>
            </a:pPr>
            <a:r>
              <a:rPr lang="en-US" dirty="0"/>
              <a:t>Look at CC:2022 Assurance Requirements </a:t>
            </a:r>
          </a:p>
          <a:p>
            <a:pPr marL="571477" lvl="1" fontAlgn="ctr">
              <a:spcBef>
                <a:spcPts val="0"/>
              </a:spcBef>
              <a:spcAft>
                <a:spcPts val="500"/>
              </a:spcAft>
            </a:pPr>
            <a:r>
              <a:rPr lang="en-US" dirty="0"/>
              <a:t>Look at applicability of CC:2022 Parts 3 and 4 to HCD </a:t>
            </a:r>
            <a:r>
              <a:rPr lang="en-US" dirty="0" err="1"/>
              <a:t>cPP</a:t>
            </a:r>
            <a:r>
              <a:rPr lang="en-US" dirty="0"/>
              <a:t> and HCD SD</a:t>
            </a:r>
          </a:p>
        </p:txBody>
      </p:sp>
    </p:spTree>
    <p:extLst>
      <p:ext uri="{BB962C8B-B14F-4D97-AF65-F5344CB8AC3E}">
        <p14:creationId xmlns:p14="http://schemas.microsoft.com/office/powerpoint/2010/main" val="1716550836"/>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3"/>
          <p:cNvSpPr>
            <a:spLocks noGrp="1"/>
          </p:cNvSpPr>
          <p:nvPr>
            <p:ph type="sldNum" sz="quarter" idx="10"/>
          </p:nvPr>
        </p:nvSpPr>
        <p:spPr>
          <a:noFill/>
        </p:spPr>
        <p:txBody>
          <a:bodyPr/>
          <a:lstStyle>
            <a:lvl1pPr eaLnBrk="0" hangingPunct="0">
              <a:spcBef>
                <a:spcPts val="500"/>
              </a:spcBef>
              <a:buSzPct val="100000"/>
              <a:buFont typeface="Verdana" panose="020B0604030504040204" pitchFamily="34" charset="0"/>
              <a:buChar char="•"/>
              <a:defRPr sz="1833">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619100" indent="-238115" eaLnBrk="0" hangingPunct="0">
              <a:spcBef>
                <a:spcPts val="417"/>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952462" indent="-190492"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333447" indent="-190492" eaLnBrk="0" hangingPunct="0">
              <a:spcBef>
                <a:spcPts val="333"/>
              </a:spcBef>
              <a:buSzPct val="100000"/>
              <a:buFont typeface="Verdana" panose="020B0604030504040204" pitchFamily="34" charset="0"/>
              <a:buChar char="•"/>
              <a:defRPr sz="1167">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1714431" indent="-190492" eaLnBrk="0" hangingPunct="0">
              <a:spcBef>
                <a:spcPts val="333"/>
              </a:spcBef>
              <a:buSzPct val="100000"/>
              <a:buFont typeface="Verdana" panose="020B0604030504040204" pitchFamily="34" charset="0"/>
              <a:buChar char="•"/>
              <a:defRPr sz="1167">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095416" indent="-190492" eaLnBrk="0" fontAlgn="base" hangingPunct="0">
              <a:spcBef>
                <a:spcPts val="333"/>
              </a:spcBef>
              <a:spcAft>
                <a:spcPct val="0"/>
              </a:spcAft>
              <a:buSzPct val="100000"/>
              <a:buFont typeface="Verdana" panose="020B0604030504040204" pitchFamily="34" charset="0"/>
              <a:buChar char="•"/>
              <a:defRPr sz="1167">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476401" indent="-190492" eaLnBrk="0" fontAlgn="base" hangingPunct="0">
              <a:spcBef>
                <a:spcPts val="333"/>
              </a:spcBef>
              <a:spcAft>
                <a:spcPct val="0"/>
              </a:spcAft>
              <a:buSzPct val="100000"/>
              <a:buFont typeface="Verdana" panose="020B0604030504040204" pitchFamily="34" charset="0"/>
              <a:buChar char="•"/>
              <a:defRPr sz="1167">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2857386" indent="-190492" eaLnBrk="0" fontAlgn="base" hangingPunct="0">
              <a:spcBef>
                <a:spcPts val="333"/>
              </a:spcBef>
              <a:spcAft>
                <a:spcPct val="0"/>
              </a:spcAft>
              <a:buSzPct val="100000"/>
              <a:buFont typeface="Verdana" panose="020B0604030504040204" pitchFamily="34" charset="0"/>
              <a:buChar char="•"/>
              <a:defRPr sz="1167">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238370" indent="-190492" eaLnBrk="0" fontAlgn="base" hangingPunct="0">
              <a:spcBef>
                <a:spcPts val="333"/>
              </a:spcBef>
              <a:spcAft>
                <a:spcPct val="0"/>
              </a:spcAft>
              <a:buSzPct val="100000"/>
              <a:buFont typeface="Verdana" panose="020B0604030504040204" pitchFamily="34" charset="0"/>
              <a:buChar char="•"/>
              <a:defRPr sz="1167">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eaLnBrk="1" hangingPunct="1">
              <a:spcBef>
                <a:spcPct val="0"/>
              </a:spcBef>
              <a:buSzTx/>
              <a:buFontTx/>
              <a:buNone/>
            </a:pPr>
            <a:endParaRPr lang="en-US" altLang="en-US" sz="917" dirty="0">
              <a:solidFill>
                <a:srgbClr val="FFFFFF"/>
              </a:solidFill>
              <a:latin typeface="Arial" panose="020B0604020202020204" pitchFamily="34" charset="0"/>
              <a:cs typeface="Arial" panose="020B0604020202020204" pitchFamily="34" charset="0"/>
              <a:sym typeface="Arial" panose="020B0604020202020204" pitchFamily="34" charset="0"/>
            </a:endParaRPr>
          </a:p>
        </p:txBody>
      </p:sp>
      <p:sp>
        <p:nvSpPr>
          <p:cNvPr id="4103" name="Rectangle 5"/>
          <p:cNvSpPr>
            <a:spLocks noGrp="1" noChangeArrowheads="1"/>
          </p:cNvSpPr>
          <p:nvPr>
            <p:ph type="title"/>
          </p:nvPr>
        </p:nvSpPr>
        <p:spPr>
          <a:xfrm>
            <a:off x="171116" y="132292"/>
            <a:ext cx="6699250" cy="846667"/>
          </a:xfrm>
        </p:spPr>
        <p:txBody>
          <a:bodyPr lIns="50800" tIns="50800" rIns="110067" bIns="50800" anchor="b"/>
          <a:lstStyle/>
          <a:p>
            <a:pPr eaLnBrk="1" hangingPunct="1"/>
            <a:r>
              <a:rPr lang="fr-FR" altLang="en-US" sz="2333" dirty="0"/>
              <a:t>HCD iTC</a:t>
            </a:r>
            <a:br>
              <a:rPr lang="fr-FR" altLang="en-US" sz="2333" dirty="0"/>
            </a:br>
            <a:r>
              <a:rPr lang="fr-FR" altLang="en-US" sz="2333" dirty="0"/>
              <a:t>Issues Post-Version 1.0e – 2025 Priorities</a:t>
            </a:r>
            <a:endParaRPr lang="en-US" altLang="en-US" sz="2333" dirty="0"/>
          </a:p>
        </p:txBody>
      </p:sp>
      <p:sp>
        <p:nvSpPr>
          <p:cNvPr id="4105" name="Rectangle 7"/>
          <p:cNvSpPr>
            <a:spLocks noGrp="1" noChangeArrowheads="1"/>
          </p:cNvSpPr>
          <p:nvPr>
            <p:ph type="body" idx="1"/>
          </p:nvPr>
        </p:nvSpPr>
        <p:spPr>
          <a:xfrm>
            <a:off x="252887" y="1072842"/>
            <a:ext cx="7540353" cy="4494549"/>
          </a:xfrm>
        </p:spPr>
        <p:txBody>
          <a:bodyPr lIns="50800" tIns="50800" rIns="110067" bIns="50800">
            <a:normAutofit/>
          </a:bodyPr>
          <a:lstStyle/>
          <a:p>
            <a:pPr marL="0" indent="0" fontAlgn="ctr">
              <a:spcBef>
                <a:spcPts val="0"/>
              </a:spcBef>
              <a:spcAft>
                <a:spcPts val="500"/>
              </a:spcAft>
              <a:buNone/>
            </a:pPr>
            <a:r>
              <a:rPr lang="en-US" sz="1500" dirty="0"/>
              <a:t>For now, the 2025 HCD </a:t>
            </a:r>
            <a:r>
              <a:rPr lang="en-US" sz="1500" dirty="0" err="1"/>
              <a:t>iTC</a:t>
            </a:r>
            <a:r>
              <a:rPr lang="en-US" sz="1500" dirty="0"/>
              <a:t> priorities, in priority order from top to bottom, remain the same as they did in 2024: </a:t>
            </a:r>
          </a:p>
          <a:p>
            <a:pPr marL="285739" fontAlgn="ctr">
              <a:spcBef>
                <a:spcPts val="0"/>
              </a:spcBef>
              <a:spcAft>
                <a:spcPts val="500"/>
              </a:spcAft>
              <a:buFont typeface="+mj-lt"/>
              <a:buAutoNum type="arabicPeriod"/>
            </a:pPr>
            <a:r>
              <a:rPr lang="en-US" sz="1500" dirty="0"/>
              <a:t>Syncing with Network Device cPP/SD v3.0</a:t>
            </a:r>
          </a:p>
          <a:p>
            <a:pPr marL="285739" fontAlgn="ctr">
              <a:spcBef>
                <a:spcPts val="0"/>
              </a:spcBef>
              <a:spcAft>
                <a:spcPts val="500"/>
              </a:spcAft>
              <a:buFont typeface="+mj-lt"/>
              <a:buAutoNum type="arabicPeriod"/>
            </a:pPr>
            <a:r>
              <a:rPr lang="en-US" sz="1500" dirty="0"/>
              <a:t>Syncing with the output from the CCDB Crypto Working Group – SFR Catalog</a:t>
            </a:r>
          </a:p>
          <a:p>
            <a:pPr marL="619100" lvl="1" fontAlgn="ctr">
              <a:spcBef>
                <a:spcPts val="0"/>
              </a:spcBef>
              <a:spcAft>
                <a:spcPts val="500"/>
              </a:spcAft>
            </a:pPr>
            <a:r>
              <a:rPr lang="en-US" dirty="0"/>
              <a:t>Release is still expected some time in 1AQ 2025</a:t>
            </a:r>
          </a:p>
          <a:p>
            <a:pPr marL="285739" fontAlgn="ctr">
              <a:spcBef>
                <a:spcPts val="0"/>
              </a:spcBef>
              <a:spcAft>
                <a:spcPts val="500"/>
              </a:spcAft>
              <a:buFont typeface="+mj-lt"/>
              <a:buAutoNum type="arabicPeriod"/>
            </a:pPr>
            <a:r>
              <a:rPr lang="en-US" sz="1500" dirty="0"/>
              <a:t>Implementing HIT Technical Decisions</a:t>
            </a:r>
          </a:p>
          <a:p>
            <a:pPr marL="285739" fontAlgn="ctr">
              <a:spcBef>
                <a:spcPts val="0"/>
              </a:spcBef>
              <a:spcAft>
                <a:spcPts val="500"/>
              </a:spcAft>
              <a:buFont typeface="+mj-lt"/>
              <a:buAutoNum type="arabicPeriod"/>
            </a:pPr>
            <a:r>
              <a:rPr lang="en-US" sz="1500" dirty="0"/>
              <a:t>Implementing AVA_VAN requirements to sync with EUCC</a:t>
            </a:r>
          </a:p>
          <a:p>
            <a:pPr marL="285739" fontAlgn="ctr">
              <a:spcBef>
                <a:spcPts val="0"/>
              </a:spcBef>
              <a:spcAft>
                <a:spcPts val="500"/>
              </a:spcAft>
              <a:buFont typeface="+mj-lt"/>
              <a:buAutoNum type="arabicPeriod"/>
            </a:pPr>
            <a:r>
              <a:rPr lang="en-US" sz="1500" dirty="0"/>
              <a:t>NIAP PQC Requirements (CNSA 2.0) – currently on hold by NIAP</a:t>
            </a:r>
          </a:p>
          <a:p>
            <a:pPr marL="285739" fontAlgn="ctr">
              <a:spcBef>
                <a:spcPts val="0"/>
              </a:spcBef>
              <a:spcAft>
                <a:spcPts val="500"/>
              </a:spcAft>
              <a:buFont typeface="+mj-lt"/>
              <a:buAutoNum type="arabicPeriod"/>
            </a:pPr>
            <a:r>
              <a:rPr lang="en-US" sz="1500" dirty="0"/>
              <a:t>Parking Lot Issues</a:t>
            </a:r>
          </a:p>
          <a:p>
            <a:pPr marL="285739" fontAlgn="ctr">
              <a:spcBef>
                <a:spcPts val="0"/>
              </a:spcBef>
              <a:spcAft>
                <a:spcPts val="500"/>
              </a:spcAft>
              <a:buFont typeface="+mj-lt"/>
              <a:buAutoNum type="arabicPeriod"/>
            </a:pPr>
            <a:r>
              <a:rPr lang="en-US" sz="1500" dirty="0"/>
              <a:t>Any New Issues</a:t>
            </a:r>
          </a:p>
          <a:p>
            <a:pPr marL="285739" fontAlgn="ctr">
              <a:spcBef>
                <a:spcPts val="0"/>
              </a:spcBef>
              <a:spcAft>
                <a:spcPts val="500"/>
              </a:spcAft>
              <a:buFont typeface="+mj-lt"/>
              <a:buAutoNum type="arabicPeriod"/>
            </a:pPr>
            <a:endParaRPr lang="en-US" sz="1500" dirty="0"/>
          </a:p>
          <a:p>
            <a:pPr marL="285739" fontAlgn="ctr">
              <a:spcBef>
                <a:spcPts val="0"/>
              </a:spcBef>
              <a:spcAft>
                <a:spcPts val="500"/>
              </a:spcAft>
              <a:buFont typeface="+mj-lt"/>
              <a:buAutoNum type="arabicPeriod"/>
            </a:pPr>
            <a:endParaRPr lang="en-US" sz="1500" dirty="0"/>
          </a:p>
          <a:p>
            <a:pPr marL="238115" indent="-238115" fontAlgn="ctr">
              <a:spcBef>
                <a:spcPts val="0"/>
              </a:spcBef>
              <a:spcAft>
                <a:spcPts val="500"/>
              </a:spcAft>
            </a:pPr>
            <a:endParaRPr lang="en-US" sz="1500" dirty="0"/>
          </a:p>
          <a:p>
            <a:pPr marL="238115" indent="-238115" fontAlgn="ctr">
              <a:spcBef>
                <a:spcPts val="0"/>
              </a:spcBef>
              <a:spcAft>
                <a:spcPts val="500"/>
              </a:spcAft>
            </a:pPr>
            <a:endParaRPr lang="en-US" sz="1500" dirty="0"/>
          </a:p>
        </p:txBody>
      </p:sp>
    </p:spTree>
    <p:extLst>
      <p:ext uri="{BB962C8B-B14F-4D97-AF65-F5344CB8AC3E}">
        <p14:creationId xmlns:p14="http://schemas.microsoft.com/office/powerpoint/2010/main" val="3624508282"/>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3"/>
          <p:cNvSpPr>
            <a:spLocks noGrp="1"/>
          </p:cNvSpPr>
          <p:nvPr>
            <p:ph type="sldNum" sz="quarter" idx="10"/>
          </p:nvPr>
        </p:nvSpPr>
        <p:spPr>
          <a:noFill/>
        </p:spPr>
        <p:txBody>
          <a:bodyPr/>
          <a:lstStyle>
            <a:lvl1pPr eaLnBrk="0" hangingPunct="0">
              <a:spcBef>
                <a:spcPts val="500"/>
              </a:spcBef>
              <a:buSzPct val="100000"/>
              <a:buFont typeface="Verdana" panose="020B0604030504040204" pitchFamily="34" charset="0"/>
              <a:buChar char="•"/>
              <a:defRPr sz="1833">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619100" indent="-238115" eaLnBrk="0" hangingPunct="0">
              <a:spcBef>
                <a:spcPts val="417"/>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952462" indent="-190492"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333447" indent="-190492" eaLnBrk="0" hangingPunct="0">
              <a:spcBef>
                <a:spcPts val="333"/>
              </a:spcBef>
              <a:buSzPct val="100000"/>
              <a:buFont typeface="Verdana" panose="020B0604030504040204" pitchFamily="34" charset="0"/>
              <a:buChar char="•"/>
              <a:defRPr sz="1167">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1714431" indent="-190492" eaLnBrk="0" hangingPunct="0">
              <a:spcBef>
                <a:spcPts val="333"/>
              </a:spcBef>
              <a:buSzPct val="100000"/>
              <a:buFont typeface="Verdana" panose="020B0604030504040204" pitchFamily="34" charset="0"/>
              <a:buChar char="•"/>
              <a:defRPr sz="1167">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095416" indent="-190492" eaLnBrk="0" fontAlgn="base" hangingPunct="0">
              <a:spcBef>
                <a:spcPts val="333"/>
              </a:spcBef>
              <a:spcAft>
                <a:spcPct val="0"/>
              </a:spcAft>
              <a:buSzPct val="100000"/>
              <a:buFont typeface="Verdana" panose="020B0604030504040204" pitchFamily="34" charset="0"/>
              <a:buChar char="•"/>
              <a:defRPr sz="1167">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476401" indent="-190492" eaLnBrk="0" fontAlgn="base" hangingPunct="0">
              <a:spcBef>
                <a:spcPts val="333"/>
              </a:spcBef>
              <a:spcAft>
                <a:spcPct val="0"/>
              </a:spcAft>
              <a:buSzPct val="100000"/>
              <a:buFont typeface="Verdana" panose="020B0604030504040204" pitchFamily="34" charset="0"/>
              <a:buChar char="•"/>
              <a:defRPr sz="1167">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2857386" indent="-190492" eaLnBrk="0" fontAlgn="base" hangingPunct="0">
              <a:spcBef>
                <a:spcPts val="333"/>
              </a:spcBef>
              <a:spcAft>
                <a:spcPct val="0"/>
              </a:spcAft>
              <a:buSzPct val="100000"/>
              <a:buFont typeface="Verdana" panose="020B0604030504040204" pitchFamily="34" charset="0"/>
              <a:buChar char="•"/>
              <a:defRPr sz="1167">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238370" indent="-190492" eaLnBrk="0" fontAlgn="base" hangingPunct="0">
              <a:spcBef>
                <a:spcPts val="333"/>
              </a:spcBef>
              <a:spcAft>
                <a:spcPct val="0"/>
              </a:spcAft>
              <a:buSzPct val="100000"/>
              <a:buFont typeface="Verdana" panose="020B0604030504040204" pitchFamily="34" charset="0"/>
              <a:buChar char="•"/>
              <a:defRPr sz="1167">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eaLnBrk="1" hangingPunct="1">
              <a:spcBef>
                <a:spcPct val="0"/>
              </a:spcBef>
              <a:buSzTx/>
              <a:buFontTx/>
              <a:buNone/>
            </a:pPr>
            <a:endParaRPr lang="en-US" altLang="en-US" sz="917" dirty="0">
              <a:solidFill>
                <a:srgbClr val="FFFFFF"/>
              </a:solidFill>
              <a:latin typeface="Arial" panose="020B0604020202020204" pitchFamily="34" charset="0"/>
              <a:cs typeface="Arial" panose="020B0604020202020204" pitchFamily="34" charset="0"/>
              <a:sym typeface="Arial" panose="020B0604020202020204" pitchFamily="34" charset="0"/>
            </a:endParaRPr>
          </a:p>
        </p:txBody>
      </p:sp>
      <p:sp>
        <p:nvSpPr>
          <p:cNvPr id="4103" name="Rectangle 5"/>
          <p:cNvSpPr>
            <a:spLocks noGrp="1" noChangeArrowheads="1"/>
          </p:cNvSpPr>
          <p:nvPr>
            <p:ph type="title"/>
          </p:nvPr>
        </p:nvSpPr>
        <p:spPr>
          <a:xfrm>
            <a:off x="159753" y="37042"/>
            <a:ext cx="6699250" cy="846667"/>
          </a:xfrm>
        </p:spPr>
        <p:txBody>
          <a:bodyPr lIns="50800" tIns="50800" rIns="110067" bIns="50800" anchor="b"/>
          <a:lstStyle/>
          <a:p>
            <a:pPr eaLnBrk="1" hangingPunct="1"/>
            <a:r>
              <a:rPr lang="fr-FR" altLang="en-US" sz="2333" dirty="0"/>
              <a:t>HCD iTC</a:t>
            </a:r>
            <a:br>
              <a:rPr lang="fr-FR" altLang="en-US" sz="2333" dirty="0"/>
            </a:br>
            <a:r>
              <a:rPr lang="fr-FR" altLang="en-US" sz="2333" dirty="0"/>
              <a:t>Post-Version 1.0e Release Plan</a:t>
            </a:r>
            <a:endParaRPr lang="en-US" altLang="en-US" sz="2333" dirty="0"/>
          </a:p>
        </p:txBody>
      </p:sp>
      <p:sp>
        <p:nvSpPr>
          <p:cNvPr id="4105" name="Rectangle 7"/>
          <p:cNvSpPr>
            <a:spLocks noGrp="1" noChangeArrowheads="1"/>
          </p:cNvSpPr>
          <p:nvPr>
            <p:ph type="body" idx="1"/>
          </p:nvPr>
        </p:nvSpPr>
        <p:spPr>
          <a:xfrm>
            <a:off x="220802" y="987214"/>
            <a:ext cx="7540353" cy="4386892"/>
          </a:xfrm>
        </p:spPr>
        <p:txBody>
          <a:bodyPr lIns="50800" tIns="50800" rIns="110067" bIns="50800">
            <a:normAutofit/>
          </a:bodyPr>
          <a:lstStyle/>
          <a:p>
            <a:pPr marL="0" indent="0" fontAlgn="ctr">
              <a:spcBef>
                <a:spcPts val="0"/>
              </a:spcBef>
              <a:spcAft>
                <a:spcPts val="500"/>
              </a:spcAft>
              <a:buNone/>
            </a:pPr>
            <a:r>
              <a:rPr lang="en-US" sz="1500" dirty="0"/>
              <a:t>Based on current information, the HCD iTC is still planning two Post-Version 1.0e Releases: </a:t>
            </a:r>
          </a:p>
          <a:p>
            <a:pPr marL="238115" indent="-238115" fontAlgn="ctr">
              <a:spcBef>
                <a:spcPts val="0"/>
              </a:spcBef>
              <a:spcAft>
                <a:spcPts val="500"/>
              </a:spcAft>
            </a:pPr>
            <a:r>
              <a:rPr lang="en-US" sz="1500" dirty="0"/>
              <a:t>V2.0 – 2026:</a:t>
            </a:r>
          </a:p>
          <a:p>
            <a:pPr marL="529146" lvl="1" fontAlgn="ctr">
              <a:spcBef>
                <a:spcPts val="0"/>
              </a:spcBef>
              <a:spcAft>
                <a:spcPts val="500"/>
              </a:spcAft>
            </a:pPr>
            <a:r>
              <a:rPr lang="en-US" dirty="0"/>
              <a:t>Will contain everything in v1.0e, syncing with ND cPP/SD v3.0, results from the CCDB Crypto WG’s SFR Catalog as they pertain to what is currently in the HCD cPP, results from the CC:2022 subgroup and any other subgroups as applicable, and implemented new TDs from resolved HIT issues</a:t>
            </a:r>
          </a:p>
          <a:p>
            <a:pPr marL="529146" lvl="1" fontAlgn="ctr">
              <a:spcBef>
                <a:spcPts val="0"/>
              </a:spcBef>
              <a:spcAft>
                <a:spcPts val="500"/>
              </a:spcAft>
            </a:pPr>
            <a:r>
              <a:rPr lang="en-US" dirty="0"/>
              <a:t>May include initial CNSA 2.0 components such as elimination of SHA-1 and CNSA 2.0 algorithms for digital signatures if NIAP provides necessary direction in time</a:t>
            </a:r>
          </a:p>
          <a:p>
            <a:pPr marL="238115" fontAlgn="ctr">
              <a:spcBef>
                <a:spcPts val="0"/>
              </a:spcBef>
              <a:spcAft>
                <a:spcPts val="500"/>
              </a:spcAft>
            </a:pPr>
            <a:r>
              <a:rPr lang="en-US" sz="1500" dirty="0"/>
              <a:t>V3.0  - 2027 – 2028:</a:t>
            </a:r>
          </a:p>
          <a:p>
            <a:pPr marL="529146" lvl="1" fontAlgn="ctr">
              <a:spcBef>
                <a:spcPts val="0"/>
              </a:spcBef>
              <a:spcAft>
                <a:spcPts val="500"/>
              </a:spcAft>
            </a:pPr>
            <a:r>
              <a:rPr lang="en-US" dirty="0"/>
              <a:t>Will likely contain applicable CNSA 2.0 components and content from the other priorities</a:t>
            </a:r>
            <a:endParaRPr lang="en-US" sz="1500" dirty="0"/>
          </a:p>
        </p:txBody>
      </p:sp>
    </p:spTree>
    <p:extLst>
      <p:ext uri="{BB962C8B-B14F-4D97-AF65-F5344CB8AC3E}">
        <p14:creationId xmlns:p14="http://schemas.microsoft.com/office/powerpoint/2010/main" val="1715223072"/>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3"/>
          <p:cNvSpPr>
            <a:spLocks noGrp="1"/>
          </p:cNvSpPr>
          <p:nvPr>
            <p:ph type="sldNum" sz="quarter" idx="10"/>
          </p:nvPr>
        </p:nvSpPr>
        <p:spPr>
          <a:noFill/>
        </p:spPr>
        <p:txBody>
          <a:bodyPr/>
          <a:lstStyle>
            <a:lvl1pPr eaLnBrk="0" hangingPunct="0">
              <a:spcBef>
                <a:spcPts val="500"/>
              </a:spcBef>
              <a:buSzPct val="100000"/>
              <a:buFont typeface="Verdana" panose="020B0604030504040204" pitchFamily="34" charset="0"/>
              <a:buChar char="•"/>
              <a:defRPr sz="1833">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619100" indent="-238115" eaLnBrk="0" hangingPunct="0">
              <a:spcBef>
                <a:spcPts val="417"/>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952462" indent="-190492"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333447" indent="-190492" eaLnBrk="0" hangingPunct="0">
              <a:spcBef>
                <a:spcPts val="333"/>
              </a:spcBef>
              <a:buSzPct val="100000"/>
              <a:buFont typeface="Verdana" panose="020B0604030504040204" pitchFamily="34" charset="0"/>
              <a:buChar char="•"/>
              <a:defRPr sz="1167">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1714431" indent="-190492" eaLnBrk="0" hangingPunct="0">
              <a:spcBef>
                <a:spcPts val="333"/>
              </a:spcBef>
              <a:buSzPct val="100000"/>
              <a:buFont typeface="Verdana" panose="020B0604030504040204" pitchFamily="34" charset="0"/>
              <a:buChar char="•"/>
              <a:defRPr sz="1167">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095416" indent="-190492" eaLnBrk="0" fontAlgn="base" hangingPunct="0">
              <a:spcBef>
                <a:spcPts val="333"/>
              </a:spcBef>
              <a:spcAft>
                <a:spcPct val="0"/>
              </a:spcAft>
              <a:buSzPct val="100000"/>
              <a:buFont typeface="Verdana" panose="020B0604030504040204" pitchFamily="34" charset="0"/>
              <a:buChar char="•"/>
              <a:defRPr sz="1167">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476401" indent="-190492" eaLnBrk="0" fontAlgn="base" hangingPunct="0">
              <a:spcBef>
                <a:spcPts val="333"/>
              </a:spcBef>
              <a:spcAft>
                <a:spcPct val="0"/>
              </a:spcAft>
              <a:buSzPct val="100000"/>
              <a:buFont typeface="Verdana" panose="020B0604030504040204" pitchFamily="34" charset="0"/>
              <a:buChar char="•"/>
              <a:defRPr sz="1167">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2857386" indent="-190492" eaLnBrk="0" fontAlgn="base" hangingPunct="0">
              <a:spcBef>
                <a:spcPts val="333"/>
              </a:spcBef>
              <a:spcAft>
                <a:spcPct val="0"/>
              </a:spcAft>
              <a:buSzPct val="100000"/>
              <a:buFont typeface="Verdana" panose="020B0604030504040204" pitchFamily="34" charset="0"/>
              <a:buChar char="•"/>
              <a:defRPr sz="1167">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238370" indent="-190492" eaLnBrk="0" fontAlgn="base" hangingPunct="0">
              <a:spcBef>
                <a:spcPts val="333"/>
              </a:spcBef>
              <a:spcAft>
                <a:spcPct val="0"/>
              </a:spcAft>
              <a:buSzPct val="100000"/>
              <a:buFont typeface="Verdana" panose="020B0604030504040204" pitchFamily="34" charset="0"/>
              <a:buChar char="•"/>
              <a:defRPr sz="1167">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eaLnBrk="1" hangingPunct="1">
              <a:spcBef>
                <a:spcPct val="0"/>
              </a:spcBef>
              <a:buSzTx/>
              <a:buFontTx/>
              <a:buNone/>
            </a:pPr>
            <a:endParaRPr lang="en-US" altLang="en-US" sz="917" dirty="0">
              <a:solidFill>
                <a:srgbClr val="FFFFFF"/>
              </a:solidFill>
              <a:latin typeface="Arial" panose="020B0604020202020204" pitchFamily="34" charset="0"/>
              <a:cs typeface="Arial" panose="020B0604020202020204" pitchFamily="34" charset="0"/>
              <a:sym typeface="Arial" panose="020B0604020202020204" pitchFamily="34" charset="0"/>
            </a:endParaRPr>
          </a:p>
        </p:txBody>
      </p:sp>
      <p:sp>
        <p:nvSpPr>
          <p:cNvPr id="4103" name="Rectangle 5"/>
          <p:cNvSpPr>
            <a:spLocks noGrp="1" noChangeArrowheads="1"/>
          </p:cNvSpPr>
          <p:nvPr>
            <p:ph type="title"/>
          </p:nvPr>
        </p:nvSpPr>
        <p:spPr>
          <a:xfrm>
            <a:off x="124549" y="42000"/>
            <a:ext cx="6593417" cy="846667"/>
          </a:xfrm>
        </p:spPr>
        <p:txBody>
          <a:bodyPr lIns="50800" tIns="50800" rIns="110067" bIns="50800" anchor="b"/>
          <a:lstStyle/>
          <a:p>
            <a:pPr eaLnBrk="1" hangingPunct="1"/>
            <a:r>
              <a:rPr lang="fr-FR" sz="2667" dirty="0"/>
              <a:t>HCD iTC Status</a:t>
            </a:r>
            <a:br>
              <a:rPr lang="fr-FR" sz="2667" dirty="0"/>
            </a:br>
            <a:r>
              <a:rPr lang="fr-FR" sz="2667" dirty="0"/>
              <a:t>Key Next Steps</a:t>
            </a:r>
            <a:endParaRPr lang="en-US" altLang="en-US" sz="2667" dirty="0"/>
          </a:p>
        </p:txBody>
      </p:sp>
      <p:sp>
        <p:nvSpPr>
          <p:cNvPr id="4105" name="Rectangle 7"/>
          <p:cNvSpPr>
            <a:spLocks noGrp="1" noChangeArrowheads="1"/>
          </p:cNvSpPr>
          <p:nvPr>
            <p:ph type="body" idx="1"/>
          </p:nvPr>
        </p:nvSpPr>
        <p:spPr>
          <a:xfrm>
            <a:off x="124549" y="1136984"/>
            <a:ext cx="7429193" cy="3627521"/>
          </a:xfrm>
        </p:spPr>
        <p:txBody>
          <a:bodyPr lIns="50800" tIns="50800" rIns="110067" bIns="50800">
            <a:normAutofit/>
          </a:bodyPr>
          <a:lstStyle/>
          <a:p>
            <a:pPr marL="425962" lvl="1" indent="-287062">
              <a:spcAft>
                <a:spcPts val="500"/>
              </a:spcAft>
            </a:pPr>
            <a:r>
              <a:rPr lang="en-US" sz="1667" dirty="0"/>
              <a:t>Continue HIT activities for maintaining HCD cPP/SD v1.0e and issue the necessary TDs/TRs to address all documented RfIs once they are released</a:t>
            </a:r>
          </a:p>
          <a:p>
            <a:pPr marL="425962" lvl="1" indent="-287062">
              <a:spcAft>
                <a:spcPts val="500"/>
              </a:spcAft>
            </a:pPr>
            <a:r>
              <a:rPr lang="en-US" sz="1667" dirty="0"/>
              <a:t>Determine the content for and then create the next HCD cPP/SD version after HCD cPP/SD v1.0e</a:t>
            </a:r>
          </a:p>
          <a:p>
            <a:pPr marL="425962" lvl="1" indent="-287062">
              <a:spcAft>
                <a:spcPts val="500"/>
              </a:spcAft>
            </a:pPr>
            <a:r>
              <a:rPr lang="en-US" sz="1667" dirty="0"/>
              <a:t>Fully engage the HCD iTC to work on the next update to the HCD cPP and HCD SD</a:t>
            </a:r>
          </a:p>
          <a:p>
            <a:pPr marL="425962" lvl="1" indent="-287062">
              <a:spcAft>
                <a:spcPts val="500"/>
              </a:spcAft>
            </a:pPr>
            <a:r>
              <a:rPr lang="en-US" sz="1667" dirty="0"/>
              <a:t>Engage in long-range planning to determine what content will be needed in the HCD cPP/SD in the 3-5 year range and beyond</a:t>
            </a:r>
          </a:p>
        </p:txBody>
      </p:sp>
    </p:spTree>
    <p:extLst>
      <p:ext uri="{BB962C8B-B14F-4D97-AF65-F5344CB8AC3E}">
        <p14:creationId xmlns:p14="http://schemas.microsoft.com/office/powerpoint/2010/main" val="449838747"/>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Rectangle"/>
          <p:cNvSpPr/>
          <p:nvPr/>
        </p:nvSpPr>
        <p:spPr>
          <a:xfrm>
            <a:off x="903111" y="0"/>
            <a:ext cx="7620000" cy="952500"/>
          </a:xfrm>
          <a:prstGeom prst="rect">
            <a:avLst/>
          </a:prstGeom>
          <a:solidFill>
            <a:srgbClr val="5D70B7"/>
          </a:solidFill>
        </p:spPr>
        <p:txBody>
          <a:bodyPr lIns="29766" tIns="29766" rIns="29766" bIns="29766" anchor="ctr"/>
          <a:lstStyle/>
          <a:p>
            <a:endParaRPr sz="937" dirty="0"/>
          </a:p>
        </p:txBody>
      </p:sp>
      <p:sp>
        <p:nvSpPr>
          <p:cNvPr id="100" name="IPP WG: More Information"/>
          <p:cNvSpPr txBox="1">
            <a:spLocks noGrp="1"/>
          </p:cNvSpPr>
          <p:nvPr>
            <p:ph type="title"/>
          </p:nvPr>
        </p:nvSpPr>
        <p:spPr>
          <a:xfrm>
            <a:off x="112889" y="52916"/>
            <a:ext cx="8410222" cy="846668"/>
          </a:xfrm>
          <a:prstGeom prst="rect">
            <a:avLst/>
          </a:prstGeom>
        </p:spPr>
        <p:txBody>
          <a:bodyPr/>
          <a:lstStyle/>
          <a:p>
            <a:r>
              <a:rPr lang="en-US" dirty="0"/>
              <a:t>IDS</a:t>
            </a:r>
            <a:r>
              <a:rPr dirty="0"/>
              <a:t> WG: More Information</a:t>
            </a:r>
          </a:p>
        </p:txBody>
      </p:sp>
      <p:sp>
        <p:nvSpPr>
          <p:cNvPr id="101" name="We welcome participation from all interested parties…"/>
          <p:cNvSpPr txBox="1">
            <a:spLocks noGrp="1"/>
          </p:cNvSpPr>
          <p:nvPr>
            <p:ph type="body" idx="1"/>
          </p:nvPr>
        </p:nvSpPr>
        <p:spPr>
          <a:xfrm>
            <a:off x="141111" y="1099178"/>
            <a:ext cx="9144000" cy="4275667"/>
          </a:xfrm>
          <a:prstGeom prst="rect">
            <a:avLst/>
          </a:prstGeom>
        </p:spPr>
        <p:txBody>
          <a:bodyPr/>
          <a:lstStyle/>
          <a:p>
            <a:r>
              <a:rPr dirty="0"/>
              <a:t>We welcome participation from all interested parties</a:t>
            </a:r>
          </a:p>
          <a:p>
            <a:r>
              <a:rPr lang="en-US" dirty="0"/>
              <a:t>IDS</a:t>
            </a:r>
            <a:r>
              <a:rPr dirty="0"/>
              <a:t> Working Group web page</a:t>
            </a:r>
          </a:p>
          <a:p>
            <a:pPr lvl="1"/>
            <a:r>
              <a:rPr lang="en-US" u="sng" dirty="0">
                <a:hlinkClick r:id="rId2"/>
              </a:rPr>
              <a:t>https://www.pwg.org/ids/</a:t>
            </a:r>
            <a:r>
              <a:rPr lang="en-US" dirty="0"/>
              <a:t> </a:t>
            </a:r>
          </a:p>
          <a:p>
            <a:r>
              <a:rPr lang="en-US" dirty="0"/>
              <a:t>Subscribe to the IDS mailing list </a:t>
            </a:r>
          </a:p>
          <a:p>
            <a:pPr lvl="1"/>
            <a:r>
              <a:rPr lang="en-US" u="sng" dirty="0">
                <a:hlinkClick r:id="rId3"/>
              </a:rPr>
              <a:t>https://www.pwg.org/mailman/listinfo/ids</a:t>
            </a:r>
          </a:p>
          <a:p>
            <a:r>
              <a:rPr lang="en-US" dirty="0"/>
              <a:t>IDS WG holds bi-weekly meetings via WebEx announced on the IDS mailing list</a:t>
            </a:r>
          </a:p>
          <a:p>
            <a:pPr lvl="1"/>
            <a:r>
              <a:rPr lang="en-US" dirty="0"/>
              <a:t>Next meeting is scheduled for Thursday, November 30, 2023 at 3pm ET</a:t>
            </a:r>
          </a:p>
        </p:txBody>
      </p:sp>
    </p:spTree>
    <p:extLst>
      <p:ext uri="{BB962C8B-B14F-4D97-AF65-F5344CB8AC3E}">
        <p14:creationId xmlns:p14="http://schemas.microsoft.com/office/powerpoint/2010/main" val="2109776803"/>
      </p:ext>
    </p:extLst>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2145E303-997E-620A-21CD-B0E352A48D56}"/>
            </a:ext>
          </a:extLst>
        </p:cNvPr>
        <p:cNvGrpSpPr/>
        <p:nvPr/>
      </p:nvGrpSpPr>
      <p:grpSpPr>
        <a:xfrm>
          <a:off x="0" y="0"/>
          <a:ext cx="0" cy="0"/>
          <a:chOff x="0" y="0"/>
          <a:chExt cx="0" cy="0"/>
        </a:xfrm>
      </p:grpSpPr>
      <p:sp>
        <p:nvSpPr>
          <p:cNvPr id="95" name="Rectangle">
            <a:extLst>
              <a:ext uri="{FF2B5EF4-FFF2-40B4-BE49-F238E27FC236}">
                <a16:creationId xmlns:a16="http://schemas.microsoft.com/office/drawing/2014/main" id="{37846CB5-21DA-3F00-4F1B-F85F6C1D750F}"/>
              </a:ext>
            </a:extLst>
          </p:cNvPr>
          <p:cNvSpPr/>
          <p:nvPr/>
        </p:nvSpPr>
        <p:spPr>
          <a:xfrm>
            <a:off x="1270000" y="0"/>
            <a:ext cx="7620000" cy="952500"/>
          </a:xfrm>
          <a:prstGeom prst="rect">
            <a:avLst/>
          </a:prstGeom>
          <a:solidFill>
            <a:srgbClr val="5D70B7"/>
          </a:solidFill>
        </p:spPr>
        <p:txBody>
          <a:bodyPr lIns="29766" tIns="29766" rIns="29766" bIns="29766" anchor="ctr"/>
          <a:lstStyle/>
          <a:p>
            <a:endParaRPr sz="937" dirty="0"/>
          </a:p>
        </p:txBody>
      </p:sp>
      <p:sp>
        <p:nvSpPr>
          <p:cNvPr id="98" name="Copyright © 2018 The Printer Working Group. All rights reserved. The IPP Everywhere and PWG logos are trademarks of the IEEE-ISTO.">
            <a:extLst>
              <a:ext uri="{FF2B5EF4-FFF2-40B4-BE49-F238E27FC236}">
                <a16:creationId xmlns:a16="http://schemas.microsoft.com/office/drawing/2014/main" id="{F6ED624C-3621-6023-8620-ED1952EC79B8}"/>
              </a:ext>
            </a:extLst>
          </p:cNvPr>
          <p:cNvSpPr txBox="1"/>
          <p:nvPr/>
        </p:nvSpPr>
        <p:spPr>
          <a:xfrm>
            <a:off x="1457307" y="4816147"/>
            <a:ext cx="7069336" cy="1261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spAutoFit/>
          </a:bodyPr>
          <a:lstStyle>
            <a:lvl1pPr>
              <a:buClr>
                <a:srgbClr val="000000"/>
              </a:buClr>
              <a:buFont typeface="Arial"/>
              <a:defRPr sz="1400">
                <a:solidFill>
                  <a:srgbClr val="FFFFFF"/>
                </a:solidFill>
                <a:uFill>
                  <a:solidFill>
                    <a:srgbClr val="FFFFFF"/>
                  </a:solidFill>
                </a:uFill>
              </a:defRPr>
            </a:lvl1pPr>
          </a:lstStyle>
          <a:p>
            <a:r>
              <a:rPr sz="820" dirty="0"/>
              <a:t>Copyright © </a:t>
            </a:r>
            <a:r>
              <a:rPr lang="en-US" sz="820" dirty="0"/>
              <a:t>2024</a:t>
            </a:r>
            <a:r>
              <a:rPr sz="820" dirty="0"/>
              <a:t> The Printer Working Group. All rights reserved. The IPP Everywhere and PWG logos are trademarks of the IEEE-ISTO.</a:t>
            </a:r>
          </a:p>
        </p:txBody>
      </p:sp>
      <p:sp>
        <p:nvSpPr>
          <p:cNvPr id="100" name="IPP WG: More Information">
            <a:extLst>
              <a:ext uri="{FF2B5EF4-FFF2-40B4-BE49-F238E27FC236}">
                <a16:creationId xmlns:a16="http://schemas.microsoft.com/office/drawing/2014/main" id="{5003AB9F-2BE6-DBD3-431F-9975257135E6}"/>
              </a:ext>
            </a:extLst>
          </p:cNvPr>
          <p:cNvSpPr txBox="1">
            <a:spLocks noGrp="1"/>
          </p:cNvSpPr>
          <p:nvPr>
            <p:ph type="title"/>
          </p:nvPr>
        </p:nvSpPr>
        <p:spPr>
          <a:prstGeom prst="rect">
            <a:avLst/>
          </a:prstGeom>
        </p:spPr>
        <p:txBody>
          <a:bodyPr/>
          <a:lstStyle/>
          <a:p>
            <a:r>
              <a:rPr lang="en-US" dirty="0"/>
              <a:t>IDS</a:t>
            </a:r>
            <a:r>
              <a:rPr dirty="0"/>
              <a:t> WG: </a:t>
            </a:r>
            <a:r>
              <a:rPr lang="en-US" dirty="0"/>
              <a:t>Officers</a:t>
            </a:r>
            <a:endParaRPr dirty="0"/>
          </a:p>
        </p:txBody>
      </p:sp>
      <p:sp>
        <p:nvSpPr>
          <p:cNvPr id="102" name="Slide Number">
            <a:extLst>
              <a:ext uri="{FF2B5EF4-FFF2-40B4-BE49-F238E27FC236}">
                <a16:creationId xmlns:a16="http://schemas.microsoft.com/office/drawing/2014/main" id="{EEA3DBA9-9EA2-EE0D-0958-56A18FB11980}"/>
              </a:ext>
            </a:extLst>
          </p:cNvPr>
          <p:cNvSpPr txBox="1">
            <a:spLocks noGrp="1"/>
          </p:cNvSpPr>
          <p:nvPr>
            <p:ph type="sldNum" sz="quarter" idx="4"/>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37</a:t>
            </a:fld>
            <a:endParaRPr dirty="0"/>
          </a:p>
        </p:txBody>
      </p:sp>
      <p:sp>
        <p:nvSpPr>
          <p:cNvPr id="6" name="IPP WG Co-Chairs:…">
            <a:extLst>
              <a:ext uri="{FF2B5EF4-FFF2-40B4-BE49-F238E27FC236}">
                <a16:creationId xmlns:a16="http://schemas.microsoft.com/office/drawing/2014/main" id="{63361DD6-7D4A-2F14-184A-C626D8E3086F}"/>
              </a:ext>
            </a:extLst>
          </p:cNvPr>
          <p:cNvSpPr txBox="1">
            <a:spLocks noGrp="1"/>
          </p:cNvSpPr>
          <p:nvPr>
            <p:ph type="body" idx="1"/>
          </p:nvPr>
        </p:nvSpPr>
        <p:spPr>
          <a:xfrm>
            <a:off x="417562" y="1184802"/>
            <a:ext cx="6858000" cy="3031788"/>
          </a:xfrm>
          <a:prstGeom prst="rect">
            <a:avLst/>
          </a:prstGeom>
        </p:spPr>
        <p:txBody>
          <a:bodyPr>
            <a:normAutofit/>
          </a:bodyPr>
          <a:lstStyle/>
          <a:p>
            <a:r>
              <a:rPr lang="en-US" dirty="0"/>
              <a:t>IDS</a:t>
            </a:r>
            <a:r>
              <a:rPr dirty="0"/>
              <a:t> WG Chair:</a:t>
            </a:r>
          </a:p>
          <a:p>
            <a:pPr lvl="1"/>
            <a:r>
              <a:rPr lang="en-US" dirty="0"/>
              <a:t>Alan Sukert</a:t>
            </a:r>
          </a:p>
          <a:p>
            <a:r>
              <a:rPr lang="en-US" dirty="0"/>
              <a:t>IDS WG Vice-Chair</a:t>
            </a:r>
          </a:p>
          <a:p>
            <a:pPr lvl="1"/>
            <a:r>
              <a:rPr lang="en-US" dirty="0"/>
              <a:t>TBD</a:t>
            </a:r>
          </a:p>
          <a:p>
            <a:r>
              <a:rPr lang="en-US" dirty="0"/>
              <a:t>IDS</a:t>
            </a:r>
            <a:r>
              <a:rPr dirty="0"/>
              <a:t> WG Secretary:</a:t>
            </a:r>
          </a:p>
          <a:p>
            <a:pPr lvl="1"/>
            <a:r>
              <a:rPr lang="en-US" dirty="0"/>
              <a:t>Alan Sukert</a:t>
            </a:r>
          </a:p>
          <a:p>
            <a:r>
              <a:rPr lang="en-US" dirty="0"/>
              <a:t>IDS</a:t>
            </a:r>
            <a:r>
              <a:rPr dirty="0"/>
              <a:t> WG Document Editors:</a:t>
            </a:r>
          </a:p>
          <a:p>
            <a:pPr lvl="1"/>
            <a:r>
              <a:rPr lang="en-US" dirty="0"/>
              <a:t>Ira – HCD Security Guidelines</a:t>
            </a:r>
            <a:endParaRPr dirty="0"/>
          </a:p>
        </p:txBody>
      </p:sp>
    </p:spTree>
    <p:extLst>
      <p:ext uri="{BB962C8B-B14F-4D97-AF65-F5344CB8AC3E}">
        <p14:creationId xmlns:p14="http://schemas.microsoft.com/office/powerpoint/2010/main" val="1046860873"/>
      </p:ext>
    </p:extLst>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FEC87DAE-B3F6-E2E4-DFAD-C8BF9144861B}"/>
            </a:ext>
          </a:extLst>
        </p:cNvPr>
        <p:cNvGrpSpPr/>
        <p:nvPr/>
      </p:nvGrpSpPr>
      <p:grpSpPr>
        <a:xfrm>
          <a:off x="0" y="0"/>
          <a:ext cx="0" cy="0"/>
          <a:chOff x="0" y="0"/>
          <a:chExt cx="0" cy="0"/>
        </a:xfrm>
      </p:grpSpPr>
      <p:sp>
        <p:nvSpPr>
          <p:cNvPr id="100" name="IPP WG: More Information">
            <a:extLst>
              <a:ext uri="{FF2B5EF4-FFF2-40B4-BE49-F238E27FC236}">
                <a16:creationId xmlns:a16="http://schemas.microsoft.com/office/drawing/2014/main" id="{3ED0A1E4-54EC-8F4E-A83F-174D32A6C589}"/>
              </a:ext>
            </a:extLst>
          </p:cNvPr>
          <p:cNvSpPr txBox="1">
            <a:spLocks noGrp="1"/>
          </p:cNvSpPr>
          <p:nvPr>
            <p:ph type="title"/>
          </p:nvPr>
        </p:nvSpPr>
        <p:spPr>
          <a:prstGeom prst="rect">
            <a:avLst/>
          </a:prstGeom>
        </p:spPr>
        <p:txBody>
          <a:bodyPr/>
          <a:lstStyle/>
          <a:p>
            <a:r>
              <a:rPr lang="en-US" dirty="0"/>
              <a:t>IDS: Current Status</a:t>
            </a:r>
            <a:endParaRPr dirty="0"/>
          </a:p>
        </p:txBody>
      </p:sp>
      <p:sp>
        <p:nvSpPr>
          <p:cNvPr id="102" name="Slide Number">
            <a:extLst>
              <a:ext uri="{FF2B5EF4-FFF2-40B4-BE49-F238E27FC236}">
                <a16:creationId xmlns:a16="http://schemas.microsoft.com/office/drawing/2014/main" id="{6846CB4B-5045-8E9E-91BC-3A7E7C39DE2B}"/>
              </a:ext>
            </a:extLst>
          </p:cNvPr>
          <p:cNvSpPr txBox="1">
            <a:spLocks noGrp="1"/>
          </p:cNvSpPr>
          <p:nvPr>
            <p:ph type="sldNum" sz="quarter" idx="4"/>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38</a:t>
            </a:fld>
            <a:endParaRPr dirty="0"/>
          </a:p>
        </p:txBody>
      </p:sp>
      <p:sp>
        <p:nvSpPr>
          <p:cNvPr id="4" name="Shape 333">
            <a:extLst>
              <a:ext uri="{FF2B5EF4-FFF2-40B4-BE49-F238E27FC236}">
                <a16:creationId xmlns:a16="http://schemas.microsoft.com/office/drawing/2014/main" id="{0E82CCBC-4AAE-DAC3-683E-08210378E003}"/>
              </a:ext>
            </a:extLst>
          </p:cNvPr>
          <p:cNvSpPr>
            <a:spLocks noGrp="1"/>
          </p:cNvSpPr>
          <p:nvPr>
            <p:ph type="body" idx="1"/>
          </p:nvPr>
        </p:nvSpPr>
        <p:spPr>
          <a:xfrm>
            <a:off x="508000" y="1109748"/>
            <a:ext cx="6858000" cy="4173451"/>
          </a:xfrm>
          <a:prstGeom prst="rect">
            <a:avLst/>
          </a:prstGeom>
        </p:spPr>
        <p:txBody>
          <a:bodyPr>
            <a:normAutofit lnSpcReduction="10000"/>
          </a:bodyPr>
          <a:lstStyle/>
          <a:p>
            <a:pPr>
              <a:spcBef>
                <a:spcPts val="0"/>
              </a:spcBef>
              <a:spcAft>
                <a:spcPts val="500"/>
              </a:spcAft>
            </a:pPr>
            <a:r>
              <a:rPr lang="en-US" sz="1667" dirty="0"/>
              <a:t>IDS activities include:</a:t>
            </a:r>
          </a:p>
          <a:p>
            <a:pPr lvl="1">
              <a:spcBef>
                <a:spcPts val="0"/>
              </a:spcBef>
              <a:spcAft>
                <a:spcPts val="500"/>
              </a:spcAft>
            </a:pPr>
            <a:r>
              <a:rPr lang="en-US" sz="1667" dirty="0"/>
              <a:t>Updating PWG members on activities related to:</a:t>
            </a:r>
          </a:p>
          <a:p>
            <a:pPr lvl="2">
              <a:spcBef>
                <a:spcPts val="0"/>
              </a:spcBef>
              <a:spcAft>
                <a:spcPts val="500"/>
              </a:spcAft>
            </a:pPr>
            <a:r>
              <a:rPr lang="en-US" sz="1667" dirty="0"/>
              <a:t>Common Criteria Hard Copy Device (HCD) Protection Profiles (PPs) and the HCD international Technical Community (iTC)</a:t>
            </a:r>
          </a:p>
          <a:p>
            <a:pPr lvl="2">
              <a:spcBef>
                <a:spcPts val="0"/>
              </a:spcBef>
              <a:spcAft>
                <a:spcPts val="500"/>
              </a:spcAft>
            </a:pPr>
            <a:r>
              <a:rPr lang="en-US" sz="1667" dirty="0"/>
              <a:t>Security Developments affecting Hard Copy Devices and Services in other organizations including the Trusted Computing Group (TCG) and Internet Engineering Task Force (IETF), </a:t>
            </a:r>
          </a:p>
          <a:p>
            <a:pPr lvl="1">
              <a:lnSpc>
                <a:spcPct val="120000"/>
              </a:lnSpc>
              <a:spcBef>
                <a:spcPts val="0"/>
              </a:spcBef>
              <a:spcAft>
                <a:spcPts val="500"/>
              </a:spcAft>
            </a:pPr>
            <a:r>
              <a:rPr lang="en-US" sz="1667" dirty="0"/>
              <a:t>Developing HCD Security Guidelines to provide guidance on current HCD security technology and security issues</a:t>
            </a:r>
          </a:p>
          <a:p>
            <a:pPr>
              <a:lnSpc>
                <a:spcPct val="120000"/>
              </a:lnSpc>
              <a:spcBef>
                <a:spcPts val="0"/>
              </a:spcBef>
              <a:spcAft>
                <a:spcPts val="500"/>
              </a:spcAft>
            </a:pPr>
            <a:r>
              <a:rPr lang="en-US" sz="1667" dirty="0"/>
              <a:t>Bi-weekly IDS sessions have been temporarily suspended with IDS updates provided  during PWG Face-to-Face Meetings</a:t>
            </a:r>
          </a:p>
        </p:txBody>
      </p:sp>
    </p:spTree>
    <p:extLst>
      <p:ext uri="{BB962C8B-B14F-4D97-AF65-F5344CB8AC3E}">
        <p14:creationId xmlns:p14="http://schemas.microsoft.com/office/powerpoint/2010/main" val="1905443402"/>
      </p:ext>
    </p:extLst>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FEC87DAE-B3F6-E2E4-DFAD-C8BF9144861B}"/>
            </a:ext>
          </a:extLst>
        </p:cNvPr>
        <p:cNvGrpSpPr/>
        <p:nvPr/>
      </p:nvGrpSpPr>
      <p:grpSpPr>
        <a:xfrm>
          <a:off x="0" y="0"/>
          <a:ext cx="0" cy="0"/>
          <a:chOff x="0" y="0"/>
          <a:chExt cx="0" cy="0"/>
        </a:xfrm>
      </p:grpSpPr>
      <p:sp>
        <p:nvSpPr>
          <p:cNvPr id="95" name="Rectangle">
            <a:extLst>
              <a:ext uri="{FF2B5EF4-FFF2-40B4-BE49-F238E27FC236}">
                <a16:creationId xmlns:a16="http://schemas.microsoft.com/office/drawing/2014/main" id="{6766FB95-6315-0C58-724F-5EE6B2D8694D}"/>
              </a:ext>
            </a:extLst>
          </p:cNvPr>
          <p:cNvSpPr/>
          <p:nvPr/>
        </p:nvSpPr>
        <p:spPr>
          <a:xfrm>
            <a:off x="1270000" y="0"/>
            <a:ext cx="7620000" cy="952500"/>
          </a:xfrm>
          <a:prstGeom prst="rect">
            <a:avLst/>
          </a:prstGeom>
          <a:solidFill>
            <a:srgbClr val="5D70B7"/>
          </a:solidFill>
        </p:spPr>
        <p:txBody>
          <a:bodyPr lIns="29766" tIns="29766" rIns="29766" bIns="29766" anchor="ctr"/>
          <a:lstStyle/>
          <a:p>
            <a:endParaRPr sz="937" dirty="0"/>
          </a:p>
        </p:txBody>
      </p:sp>
      <p:sp>
        <p:nvSpPr>
          <p:cNvPr id="100" name="IPP WG: More Information">
            <a:extLst>
              <a:ext uri="{FF2B5EF4-FFF2-40B4-BE49-F238E27FC236}">
                <a16:creationId xmlns:a16="http://schemas.microsoft.com/office/drawing/2014/main" id="{3ED0A1E4-54EC-8F4E-A83F-174D32A6C589}"/>
              </a:ext>
            </a:extLst>
          </p:cNvPr>
          <p:cNvSpPr txBox="1">
            <a:spLocks noGrp="1"/>
          </p:cNvSpPr>
          <p:nvPr>
            <p:ph type="title"/>
          </p:nvPr>
        </p:nvSpPr>
        <p:spPr>
          <a:xfrm>
            <a:off x="108857" y="38364"/>
            <a:ext cx="8977086" cy="846668"/>
          </a:xfrm>
          <a:prstGeom prst="rect">
            <a:avLst/>
          </a:prstGeom>
        </p:spPr>
        <p:txBody>
          <a:bodyPr/>
          <a:lstStyle/>
          <a:p>
            <a:pPr algn="ctr"/>
            <a:r>
              <a:rPr lang="en-US" sz="2800" dirty="0"/>
              <a:t>IDS: HCD international Technical Committee –</a:t>
            </a:r>
            <a:br>
              <a:rPr lang="en-US" sz="2800" dirty="0"/>
            </a:br>
            <a:r>
              <a:rPr lang="en-US" sz="2800" dirty="0"/>
              <a:t>Current Status</a:t>
            </a:r>
            <a:endParaRPr sz="2800" dirty="0"/>
          </a:p>
        </p:txBody>
      </p:sp>
      <p:sp>
        <p:nvSpPr>
          <p:cNvPr id="102" name="Slide Number">
            <a:extLst>
              <a:ext uri="{FF2B5EF4-FFF2-40B4-BE49-F238E27FC236}">
                <a16:creationId xmlns:a16="http://schemas.microsoft.com/office/drawing/2014/main" id="{6846CB4B-5045-8E9E-91BC-3A7E7C39DE2B}"/>
              </a:ext>
            </a:extLst>
          </p:cNvPr>
          <p:cNvSpPr txBox="1">
            <a:spLocks noGrp="1"/>
          </p:cNvSpPr>
          <p:nvPr>
            <p:ph type="sldNum" sz="quarter" idx="4"/>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39</a:t>
            </a:fld>
            <a:endParaRPr dirty="0"/>
          </a:p>
        </p:txBody>
      </p:sp>
      <p:sp>
        <p:nvSpPr>
          <p:cNvPr id="4" name="Shape 333">
            <a:extLst>
              <a:ext uri="{FF2B5EF4-FFF2-40B4-BE49-F238E27FC236}">
                <a16:creationId xmlns:a16="http://schemas.microsoft.com/office/drawing/2014/main" id="{0E82CCBC-4AAE-DAC3-683E-08210378E003}"/>
              </a:ext>
            </a:extLst>
          </p:cNvPr>
          <p:cNvSpPr>
            <a:spLocks noGrp="1"/>
          </p:cNvSpPr>
          <p:nvPr>
            <p:ph type="body" idx="1"/>
          </p:nvPr>
        </p:nvSpPr>
        <p:spPr>
          <a:xfrm>
            <a:off x="290286" y="1010233"/>
            <a:ext cx="9797143" cy="4061298"/>
          </a:xfrm>
          <a:prstGeom prst="rect">
            <a:avLst/>
          </a:prstGeom>
        </p:spPr>
        <p:txBody>
          <a:bodyPr>
            <a:noAutofit/>
          </a:bodyPr>
          <a:lstStyle/>
          <a:p>
            <a:pPr>
              <a:lnSpc>
                <a:spcPct val="120000"/>
              </a:lnSpc>
              <a:spcBef>
                <a:spcPts val="0"/>
              </a:spcBef>
              <a:spcAft>
                <a:spcPts val="500"/>
              </a:spcAft>
            </a:pPr>
            <a:r>
              <a:rPr lang="en-US" sz="1800" dirty="0">
                <a:latin typeface="+mj-lt"/>
              </a:rPr>
              <a:t>HCD international Technical Committee (iTC)-  Responsible for Common Criteria Collaborative Protection Profile for Hard Copy Devices</a:t>
            </a:r>
          </a:p>
          <a:p>
            <a:pPr lvl="1">
              <a:lnSpc>
                <a:spcPct val="120000"/>
              </a:lnSpc>
              <a:spcBef>
                <a:spcPts val="0"/>
              </a:spcBef>
              <a:spcAft>
                <a:spcPts val="500"/>
              </a:spcAft>
            </a:pPr>
            <a:r>
              <a:rPr lang="en-US" sz="1600" dirty="0">
                <a:latin typeface="+mj-lt"/>
              </a:rPr>
              <a:t>Common Criteria page:  </a:t>
            </a:r>
            <a:r>
              <a:rPr lang="en-US" sz="1200" dirty="0">
                <a:latin typeface="+mj-lt"/>
                <a:hlinkClick r:id="rId2"/>
              </a:rPr>
              <a:t>https://www.commoncriteriaportal.org/communities/hardcopy_devices.cfm</a:t>
            </a:r>
            <a:endParaRPr lang="en-US" sz="1200" dirty="0">
              <a:latin typeface="+mj-lt"/>
            </a:endParaRPr>
          </a:p>
          <a:p>
            <a:pPr lvl="1">
              <a:lnSpc>
                <a:spcPct val="120000"/>
              </a:lnSpc>
              <a:spcBef>
                <a:spcPts val="0"/>
              </a:spcBef>
              <a:spcAft>
                <a:spcPts val="500"/>
              </a:spcAft>
            </a:pPr>
            <a:r>
              <a:rPr lang="en-US" sz="1600" dirty="0">
                <a:latin typeface="+mj-lt"/>
              </a:rPr>
              <a:t> HCD iTC Github page:  </a:t>
            </a:r>
            <a:r>
              <a:rPr lang="en-US" sz="1600" dirty="0">
                <a:latin typeface="+mj-lt"/>
                <a:hlinkClick r:id="rId3"/>
              </a:rPr>
              <a:t>https://hcd-itc.github.io/</a:t>
            </a:r>
            <a:endParaRPr lang="en-US" sz="1600" dirty="0">
              <a:latin typeface="+mj-lt"/>
            </a:endParaRPr>
          </a:p>
          <a:p>
            <a:pPr marL="428478" marR="0" lvl="1">
              <a:lnSpc>
                <a:spcPct val="107000"/>
              </a:lnSpc>
              <a:spcAft>
                <a:spcPts val="800"/>
              </a:spcAft>
            </a:pPr>
            <a:r>
              <a:rPr lang="en-US" dirty="0">
                <a:latin typeface="+mj-lt"/>
              </a:rPr>
              <a:t>The HCD iTC published HCD cPP v1.0 and HCD SD 1.0 protection profile and supporting documents were superseded by </a:t>
            </a:r>
            <a:r>
              <a:rPr lang="en-US" dirty="0">
                <a:effectLst/>
                <a:latin typeface="+mj-lt"/>
                <a:ea typeface="Calibri" panose="020F0502020204030204" pitchFamily="34" charset="0"/>
                <a:cs typeface="Times New Roman" panose="02020603050405020304" pitchFamily="18" charset="0"/>
              </a:rPr>
              <a:t>Errata Versions – HCD cPP v1.0e and HCD SD v1.0e, published March 4th, 2024</a:t>
            </a:r>
          </a:p>
          <a:p>
            <a:pPr marL="428478" marR="0" lvl="1">
              <a:lnSpc>
                <a:spcPct val="107000"/>
              </a:lnSpc>
              <a:spcAft>
                <a:spcPts val="800"/>
              </a:spcAft>
            </a:pPr>
            <a:r>
              <a:rPr lang="en-US" dirty="0">
                <a:effectLst/>
                <a:latin typeface="+mj-lt"/>
                <a:ea typeface="Calibri" panose="020F0502020204030204" pitchFamily="34" charset="0"/>
                <a:cs typeface="Times New Roman" panose="02020603050405020304" pitchFamily="18" charset="0"/>
              </a:rPr>
              <a:t>HCD cPP v1.0e and HCD SD v1.0e  have  been officially certified by the Canadian Scheme via the completion of the first HCD certification against the HCD cPP/SD v1.0e and are now a certified </a:t>
            </a:r>
            <a:r>
              <a:rPr lang="en-US" dirty="0">
                <a:latin typeface="+mj-lt"/>
              </a:rPr>
              <a:t>Collaborative Protection Profile </a:t>
            </a:r>
            <a:endParaRPr lang="en-US" dirty="0">
              <a:effectLst/>
              <a:latin typeface="+mj-lt"/>
              <a:ea typeface="Calibri" panose="020F0502020204030204" pitchFamily="34" charset="0"/>
              <a:cs typeface="Times New Roman" panose="02020603050405020304" pitchFamily="18" charset="0"/>
            </a:endParaRPr>
          </a:p>
          <a:p>
            <a:pPr marL="37627" indent="0">
              <a:lnSpc>
                <a:spcPct val="120000"/>
              </a:lnSpc>
              <a:spcBef>
                <a:spcPts val="0"/>
              </a:spcBef>
              <a:spcAft>
                <a:spcPts val="500"/>
              </a:spcAft>
              <a:buNone/>
            </a:pPr>
            <a:endParaRPr lang="en-US" sz="1200" dirty="0">
              <a:highlight>
                <a:srgbClr val="FFFF00"/>
              </a:highlight>
              <a:latin typeface="+mj-lt"/>
            </a:endParaRPr>
          </a:p>
        </p:txBody>
      </p:sp>
    </p:spTree>
    <p:extLst>
      <p:ext uri="{BB962C8B-B14F-4D97-AF65-F5344CB8AC3E}">
        <p14:creationId xmlns:p14="http://schemas.microsoft.com/office/powerpoint/2010/main" val="1085886529"/>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FFC18D8-E7D2-854B-A05F-A6E37DF5F2A4}"/>
              </a:ext>
            </a:extLst>
          </p:cNvPr>
          <p:cNvSpPr>
            <a:spLocks noGrp="1"/>
          </p:cNvSpPr>
          <p:nvPr>
            <p:ph type="body" idx="1"/>
          </p:nvPr>
        </p:nvSpPr>
        <p:spPr/>
        <p:txBody>
          <a:bodyPr>
            <a:normAutofit/>
          </a:bodyPr>
          <a:lstStyle/>
          <a:p>
            <a:r>
              <a:rPr lang="en-US" dirty="0"/>
              <a:t>"This meeting is being held in accordance with the PWG Antitrust Policy"</a:t>
            </a:r>
          </a:p>
          <a:p>
            <a:pPr lvl="1"/>
            <a:r>
              <a:rPr lang="en-US" dirty="0">
                <a:hlinkClick r:id="rId2"/>
              </a:rPr>
              <a:t>https://www.pwg.org/chair/membership_docs/pwg-antitrust-policy.pdf</a:t>
            </a:r>
            <a:r>
              <a:rPr lang="en-US" dirty="0"/>
              <a:t> </a:t>
            </a:r>
          </a:p>
          <a:p>
            <a:pPr lvl="1"/>
            <a:endParaRPr lang="en-US" dirty="0"/>
          </a:p>
          <a:p>
            <a:r>
              <a:rPr lang="en-US" dirty="0"/>
              <a:t>The IEEE-ISTO Printer Working Group ("PWG") will not become involved in the business decisions of its Members. The PWG strictly complies with applicable antitrust laws. Every PWG Member shall comply with this policy. The PWG Officers and PWG Workgroup Officers are responsible to ensure that this policy is adhered to in all PWG activities.</a:t>
            </a:r>
          </a:p>
        </p:txBody>
      </p:sp>
      <p:sp>
        <p:nvSpPr>
          <p:cNvPr id="100" name="Shape 100"/>
          <p:cNvSpPr>
            <a:spLocks noGrp="1"/>
          </p:cNvSpPr>
          <p:nvPr>
            <p:ph type="title"/>
          </p:nvPr>
        </p:nvSpPr>
        <p:spPr>
          <a:prstGeom prst="rect">
            <a:avLst/>
          </a:prstGeom>
        </p:spPr>
        <p:txBody>
          <a:bodyPr/>
          <a:lstStyle/>
          <a:p>
            <a:r>
              <a:rPr dirty="0"/>
              <a:t>PWG </a:t>
            </a:r>
            <a:r>
              <a:rPr lang="en-US" dirty="0"/>
              <a:t>Antitrust Policy</a:t>
            </a:r>
            <a:endParaRPr dirty="0"/>
          </a:p>
        </p:txBody>
      </p:sp>
    </p:spTree>
    <p:extLst>
      <p:ext uri="{BB962C8B-B14F-4D97-AF65-F5344CB8AC3E}">
        <p14:creationId xmlns:p14="http://schemas.microsoft.com/office/powerpoint/2010/main" val="2982839826"/>
      </p:ext>
    </p:extLst>
  </p:cSld>
  <p:clrMapOvr>
    <a:masterClrMapping/>
  </p:clrMapOvr>
  <p:transition spd="slow"/>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D4653896-A796-16AC-D7BA-666D44D36B32}"/>
            </a:ext>
          </a:extLst>
        </p:cNvPr>
        <p:cNvGrpSpPr/>
        <p:nvPr/>
      </p:nvGrpSpPr>
      <p:grpSpPr>
        <a:xfrm>
          <a:off x="0" y="0"/>
          <a:ext cx="0" cy="0"/>
          <a:chOff x="0" y="0"/>
          <a:chExt cx="0" cy="0"/>
        </a:xfrm>
      </p:grpSpPr>
      <p:sp>
        <p:nvSpPr>
          <p:cNvPr id="95" name="Rectangle">
            <a:extLst>
              <a:ext uri="{FF2B5EF4-FFF2-40B4-BE49-F238E27FC236}">
                <a16:creationId xmlns:a16="http://schemas.microsoft.com/office/drawing/2014/main" id="{9EE9391F-3A47-579F-CB55-254707F8F6B7}"/>
              </a:ext>
            </a:extLst>
          </p:cNvPr>
          <p:cNvSpPr/>
          <p:nvPr/>
        </p:nvSpPr>
        <p:spPr>
          <a:xfrm>
            <a:off x="1270000" y="0"/>
            <a:ext cx="7620000" cy="952500"/>
          </a:xfrm>
          <a:prstGeom prst="rect">
            <a:avLst/>
          </a:prstGeom>
          <a:solidFill>
            <a:srgbClr val="5D70B7"/>
          </a:solidFill>
        </p:spPr>
        <p:txBody>
          <a:bodyPr lIns="29766" tIns="29766" rIns="29766" bIns="29766" anchor="ctr"/>
          <a:lstStyle/>
          <a:p>
            <a:endParaRPr sz="937" dirty="0"/>
          </a:p>
        </p:txBody>
      </p:sp>
      <p:sp>
        <p:nvSpPr>
          <p:cNvPr id="100" name="IPP WG: More Information">
            <a:extLst>
              <a:ext uri="{FF2B5EF4-FFF2-40B4-BE49-F238E27FC236}">
                <a16:creationId xmlns:a16="http://schemas.microsoft.com/office/drawing/2014/main" id="{29FFFB04-13C1-C465-454D-E23A53BF6E98}"/>
              </a:ext>
            </a:extLst>
          </p:cNvPr>
          <p:cNvSpPr txBox="1">
            <a:spLocks noGrp="1"/>
          </p:cNvSpPr>
          <p:nvPr>
            <p:ph type="title"/>
          </p:nvPr>
        </p:nvSpPr>
        <p:spPr>
          <a:xfrm>
            <a:off x="108857" y="38364"/>
            <a:ext cx="8977086" cy="846668"/>
          </a:xfrm>
          <a:prstGeom prst="rect">
            <a:avLst/>
          </a:prstGeom>
        </p:spPr>
        <p:txBody>
          <a:bodyPr/>
          <a:lstStyle/>
          <a:p>
            <a:pPr algn="ctr"/>
            <a:r>
              <a:rPr lang="en-US" sz="2800" dirty="0"/>
              <a:t>IDS: HCD international Technical Committee –</a:t>
            </a:r>
            <a:br>
              <a:rPr lang="en-US" sz="2800" dirty="0"/>
            </a:br>
            <a:r>
              <a:rPr lang="en-US" sz="2800" dirty="0"/>
              <a:t>Current Status</a:t>
            </a:r>
            <a:endParaRPr sz="2800" dirty="0"/>
          </a:p>
        </p:txBody>
      </p:sp>
      <p:sp>
        <p:nvSpPr>
          <p:cNvPr id="102" name="Slide Number">
            <a:extLst>
              <a:ext uri="{FF2B5EF4-FFF2-40B4-BE49-F238E27FC236}">
                <a16:creationId xmlns:a16="http://schemas.microsoft.com/office/drawing/2014/main" id="{725CFAC5-6B4A-0E70-A56F-B6186AB52D1F}"/>
              </a:ext>
            </a:extLst>
          </p:cNvPr>
          <p:cNvSpPr txBox="1">
            <a:spLocks noGrp="1"/>
          </p:cNvSpPr>
          <p:nvPr>
            <p:ph type="sldNum" sz="quarter" idx="4"/>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40</a:t>
            </a:fld>
            <a:endParaRPr dirty="0"/>
          </a:p>
        </p:txBody>
      </p:sp>
      <p:sp>
        <p:nvSpPr>
          <p:cNvPr id="4" name="Shape 333">
            <a:extLst>
              <a:ext uri="{FF2B5EF4-FFF2-40B4-BE49-F238E27FC236}">
                <a16:creationId xmlns:a16="http://schemas.microsoft.com/office/drawing/2014/main" id="{01460BAB-A677-6590-7420-75F067A3603A}"/>
              </a:ext>
            </a:extLst>
          </p:cNvPr>
          <p:cNvSpPr>
            <a:spLocks noGrp="1"/>
          </p:cNvSpPr>
          <p:nvPr>
            <p:ph type="body" idx="1"/>
          </p:nvPr>
        </p:nvSpPr>
        <p:spPr>
          <a:xfrm>
            <a:off x="290286" y="1010233"/>
            <a:ext cx="9688285" cy="4061298"/>
          </a:xfrm>
          <a:prstGeom prst="rect">
            <a:avLst/>
          </a:prstGeom>
        </p:spPr>
        <p:txBody>
          <a:bodyPr>
            <a:noAutofit/>
          </a:bodyPr>
          <a:lstStyle/>
          <a:p>
            <a:pPr>
              <a:lnSpc>
                <a:spcPct val="120000"/>
              </a:lnSpc>
              <a:spcBef>
                <a:spcPts val="0"/>
              </a:spcBef>
              <a:spcAft>
                <a:spcPts val="500"/>
              </a:spcAft>
            </a:pPr>
            <a:r>
              <a:rPr lang="en-US" sz="1800" dirty="0">
                <a:latin typeface="+mj-lt"/>
              </a:rPr>
              <a:t>The HCD iTC continues to address reported questions and issues with the cPP and to prepare for future updates, including compliance with CC:2022 requirements and synchronism with related cPPs.</a:t>
            </a:r>
          </a:p>
          <a:p>
            <a:pPr lvl="1">
              <a:lnSpc>
                <a:spcPct val="120000"/>
              </a:lnSpc>
              <a:spcBef>
                <a:spcPts val="0"/>
              </a:spcBef>
              <a:spcAft>
                <a:spcPts val="500"/>
              </a:spcAft>
            </a:pPr>
            <a:r>
              <a:rPr lang="en-US" sz="1600" dirty="0">
                <a:latin typeface="+mj-lt"/>
              </a:rPr>
              <a:t>Issues and Questions are processed by the HCD Interpretation Team (HIT) </a:t>
            </a:r>
          </a:p>
          <a:p>
            <a:pPr lvl="1">
              <a:lnSpc>
                <a:spcPct val="120000"/>
              </a:lnSpc>
              <a:spcBef>
                <a:spcPts val="0"/>
              </a:spcBef>
              <a:spcAft>
                <a:spcPts val="500"/>
              </a:spcAft>
            </a:pPr>
            <a:r>
              <a:rPr lang="en-US" sz="1600" dirty="0">
                <a:latin typeface="+mj-lt"/>
              </a:rPr>
              <a:t>CC:2022 requirements are considered by the CC:2022 Transition Subgroup </a:t>
            </a:r>
          </a:p>
          <a:p>
            <a:pPr lvl="1">
              <a:lnSpc>
                <a:spcPct val="120000"/>
              </a:lnSpc>
              <a:spcBef>
                <a:spcPts val="0"/>
              </a:spcBef>
              <a:spcAft>
                <a:spcPts val="5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Hardware-anchored Integrity Verification is considered  by the HIV WG</a:t>
            </a:r>
          </a:p>
          <a:p>
            <a:pPr lvl="1">
              <a:lnSpc>
                <a:spcPct val="120000"/>
              </a:lnSpc>
              <a:spcBef>
                <a:spcPts val="0"/>
              </a:spcBef>
              <a:spcAft>
                <a:spcPts val="500"/>
              </a:spcAft>
            </a:pPr>
            <a:r>
              <a:rPr lang="en-US" dirty="0">
                <a:latin typeface="Calibri" panose="020F0502020204030204" pitchFamily="34" charset="0"/>
                <a:ea typeface="Calibri" panose="020F0502020204030204" pitchFamily="34" charset="0"/>
                <a:cs typeface="Times New Roman" panose="02020603050405020304" pitchFamily="18" charset="0"/>
              </a:rPr>
              <a:t>Liaisons are maintained with other i</a:t>
            </a:r>
            <a:r>
              <a:rPr lang="en-GB" sz="1800" dirty="0">
                <a:effectLst/>
                <a:latin typeface="Calibri" panose="020F0502020204030204" pitchFamily="34" charset="0"/>
                <a:ea typeface="Calibri" panose="020F0502020204030204" pitchFamily="34" charset="0"/>
                <a:cs typeface="Times New Roman" panose="02020603050405020304" pitchFamily="18" charset="0"/>
              </a:rPr>
              <a:t>TCs, JBMIA, PWG, CCUF, and ISO</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20000"/>
              </a:lnSpc>
              <a:spcBef>
                <a:spcPts val="0"/>
              </a:spcBef>
              <a:spcAft>
                <a:spcPts val="500"/>
              </a:spcAft>
            </a:pPr>
            <a:r>
              <a:rPr lang="en-US" sz="1800" dirty="0">
                <a:latin typeface="+mj-lt"/>
              </a:rPr>
              <a:t>The HCD iTC has monthly meetings, with the last meeting January 12/13 and the next February  </a:t>
            </a:r>
            <a:r>
              <a:rPr lang="en-US" sz="1800" dirty="0">
                <a:effectLst/>
                <a:latin typeface="+mj-lt"/>
                <a:ea typeface="Calibri" panose="020F0502020204030204" pitchFamily="34" charset="0"/>
                <a:cs typeface="Times New Roman" panose="02020603050405020304" pitchFamily="18" charset="0"/>
              </a:rPr>
              <a:t>24/25.</a:t>
            </a:r>
          </a:p>
          <a:p>
            <a:pPr lvl="1">
              <a:lnSpc>
                <a:spcPct val="120000"/>
              </a:lnSpc>
              <a:spcBef>
                <a:spcPts val="0"/>
              </a:spcBef>
              <a:spcAft>
                <a:spcPts val="500"/>
              </a:spcAft>
            </a:pPr>
            <a:r>
              <a:rPr lang="en-US" sz="1400" dirty="0">
                <a:latin typeface="+mj-lt"/>
              </a:rPr>
              <a:t>the HCD Interpretation Team (HIT) had a scheduled meeting January 27</a:t>
            </a:r>
          </a:p>
          <a:p>
            <a:pPr lvl="1">
              <a:lnSpc>
                <a:spcPct val="120000"/>
              </a:lnSpc>
              <a:spcBef>
                <a:spcPts val="0"/>
              </a:spcBef>
              <a:spcAft>
                <a:spcPts val="500"/>
              </a:spcAft>
            </a:pPr>
            <a:r>
              <a:rPr lang="en-US" sz="1400" dirty="0">
                <a:latin typeface="+mj-lt"/>
              </a:rPr>
              <a:t>The CC:2022 Subgroup had a meeting scheduled February 3.</a:t>
            </a:r>
          </a:p>
          <a:p>
            <a:pPr lvl="1">
              <a:lnSpc>
                <a:spcPct val="120000"/>
              </a:lnSpc>
              <a:spcBef>
                <a:spcPts val="0"/>
              </a:spcBef>
              <a:spcAft>
                <a:spcPts val="500"/>
              </a:spcAft>
            </a:pPr>
            <a:r>
              <a:rPr lang="en-GB" sz="1600" dirty="0">
                <a:effectLst/>
                <a:latin typeface="Calibri" panose="020F0502020204030204" pitchFamily="34" charset="0"/>
                <a:ea typeface="Calibri" panose="020F0502020204030204" pitchFamily="34" charset="0"/>
                <a:cs typeface="Times New Roman" panose="02020603050405020304" pitchFamily="18" charset="0"/>
              </a:rPr>
              <a:t>CC:2022 </a:t>
            </a:r>
            <a:r>
              <a:rPr lang="en-US" sz="1600" dirty="0">
                <a:effectLst/>
                <a:latin typeface="Calibri" panose="020F0502020204030204" pitchFamily="34" charset="0"/>
                <a:ea typeface="Calibri" panose="020F0502020204030204" pitchFamily="34" charset="0"/>
                <a:cs typeface="Times New Roman" panose="02020603050405020304" pitchFamily="18" charset="0"/>
              </a:rPr>
              <a:t>Transition </a:t>
            </a:r>
            <a:r>
              <a:rPr lang="en-GB" sz="1600" dirty="0">
                <a:effectLst/>
                <a:latin typeface="Calibri" panose="020F0502020204030204" pitchFamily="34" charset="0"/>
                <a:ea typeface="Calibri" panose="020F0502020204030204" pitchFamily="34" charset="0"/>
                <a:cs typeface="Times New Roman" panose="02020603050405020304" pitchFamily="18" charset="0"/>
              </a:rPr>
              <a:t>WG, </a:t>
            </a:r>
            <a:r>
              <a:rPr lang="en-US" sz="1600" dirty="0">
                <a:effectLst/>
                <a:latin typeface="Calibri" panose="020F0502020204030204" pitchFamily="34" charset="0"/>
                <a:ea typeface="Calibri" panose="020F0502020204030204" pitchFamily="34" charset="0"/>
                <a:cs typeface="Times New Roman" panose="02020603050405020304" pitchFamily="18" charset="0"/>
              </a:rPr>
              <a:t>Hardware-anchored Integrity Verification WG</a:t>
            </a:r>
            <a:endParaRPr lang="en-US" sz="1400" dirty="0">
              <a:highlight>
                <a:srgbClr val="FFFF00"/>
              </a:highlight>
              <a:latin typeface="+mj-lt"/>
            </a:endParaRPr>
          </a:p>
        </p:txBody>
      </p:sp>
    </p:spTree>
    <p:extLst>
      <p:ext uri="{BB962C8B-B14F-4D97-AF65-F5344CB8AC3E}">
        <p14:creationId xmlns:p14="http://schemas.microsoft.com/office/powerpoint/2010/main" val="3662331805"/>
      </p:ext>
    </p:extLst>
  </p:cSld>
  <p:clrMapOvr>
    <a:masterClrMapping/>
  </p:clrMapOvr>
  <p:transition spd="med"/>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5CD30605-F7BD-1CA2-A40B-BD56267CD988}"/>
            </a:ext>
          </a:extLst>
        </p:cNvPr>
        <p:cNvGrpSpPr/>
        <p:nvPr/>
      </p:nvGrpSpPr>
      <p:grpSpPr>
        <a:xfrm>
          <a:off x="0" y="0"/>
          <a:ext cx="0" cy="0"/>
          <a:chOff x="0" y="0"/>
          <a:chExt cx="0" cy="0"/>
        </a:xfrm>
      </p:grpSpPr>
      <p:sp>
        <p:nvSpPr>
          <p:cNvPr id="95" name="Rectangle">
            <a:extLst>
              <a:ext uri="{FF2B5EF4-FFF2-40B4-BE49-F238E27FC236}">
                <a16:creationId xmlns:a16="http://schemas.microsoft.com/office/drawing/2014/main" id="{A5F84AEA-FC5F-A3F5-1623-53079F2F4B50}"/>
              </a:ext>
            </a:extLst>
          </p:cNvPr>
          <p:cNvSpPr/>
          <p:nvPr/>
        </p:nvSpPr>
        <p:spPr>
          <a:xfrm>
            <a:off x="1270000" y="0"/>
            <a:ext cx="7620000" cy="952500"/>
          </a:xfrm>
          <a:prstGeom prst="rect">
            <a:avLst/>
          </a:prstGeom>
          <a:solidFill>
            <a:srgbClr val="5D70B7"/>
          </a:solidFill>
        </p:spPr>
        <p:txBody>
          <a:bodyPr lIns="29766" tIns="29766" rIns="29766" bIns="29766" anchor="ctr"/>
          <a:lstStyle/>
          <a:p>
            <a:endParaRPr sz="937" dirty="0"/>
          </a:p>
        </p:txBody>
      </p:sp>
      <p:sp>
        <p:nvSpPr>
          <p:cNvPr id="100" name="IPP WG: More Information">
            <a:extLst>
              <a:ext uri="{FF2B5EF4-FFF2-40B4-BE49-F238E27FC236}">
                <a16:creationId xmlns:a16="http://schemas.microsoft.com/office/drawing/2014/main" id="{3E9D19B9-C767-390B-4260-26D89C7A4680}"/>
              </a:ext>
            </a:extLst>
          </p:cNvPr>
          <p:cNvSpPr txBox="1">
            <a:spLocks noGrp="1"/>
          </p:cNvSpPr>
          <p:nvPr>
            <p:ph type="title"/>
          </p:nvPr>
        </p:nvSpPr>
        <p:spPr>
          <a:xfrm>
            <a:off x="108857" y="38364"/>
            <a:ext cx="8977086" cy="846668"/>
          </a:xfrm>
          <a:prstGeom prst="rect">
            <a:avLst/>
          </a:prstGeom>
        </p:spPr>
        <p:txBody>
          <a:bodyPr/>
          <a:lstStyle/>
          <a:p>
            <a:pPr algn="ctr"/>
            <a:r>
              <a:rPr lang="en-US" sz="2800" dirty="0"/>
              <a:t>IDS: HCD international Technical Committee –</a:t>
            </a:r>
            <a:br>
              <a:rPr lang="en-US" sz="2800" dirty="0"/>
            </a:br>
            <a:r>
              <a:rPr lang="en-US" sz="2800" dirty="0"/>
              <a:t>Current Status</a:t>
            </a:r>
            <a:endParaRPr sz="2800" dirty="0"/>
          </a:p>
        </p:txBody>
      </p:sp>
      <p:sp>
        <p:nvSpPr>
          <p:cNvPr id="102" name="Slide Number">
            <a:extLst>
              <a:ext uri="{FF2B5EF4-FFF2-40B4-BE49-F238E27FC236}">
                <a16:creationId xmlns:a16="http://schemas.microsoft.com/office/drawing/2014/main" id="{4FA2A20A-A61C-7577-5A17-DD7F2FCCFF1B}"/>
              </a:ext>
            </a:extLst>
          </p:cNvPr>
          <p:cNvSpPr txBox="1">
            <a:spLocks noGrp="1"/>
          </p:cNvSpPr>
          <p:nvPr>
            <p:ph type="sldNum" sz="quarter" idx="4"/>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41</a:t>
            </a:fld>
            <a:endParaRPr dirty="0"/>
          </a:p>
        </p:txBody>
      </p:sp>
      <p:sp>
        <p:nvSpPr>
          <p:cNvPr id="4" name="Shape 333">
            <a:extLst>
              <a:ext uri="{FF2B5EF4-FFF2-40B4-BE49-F238E27FC236}">
                <a16:creationId xmlns:a16="http://schemas.microsoft.com/office/drawing/2014/main" id="{8ABA2D94-3B38-DE60-E8F7-6628F4E30CFD}"/>
              </a:ext>
            </a:extLst>
          </p:cNvPr>
          <p:cNvSpPr>
            <a:spLocks noGrp="1"/>
          </p:cNvSpPr>
          <p:nvPr>
            <p:ph type="body" idx="1"/>
          </p:nvPr>
        </p:nvSpPr>
        <p:spPr>
          <a:xfrm>
            <a:off x="290286" y="1010233"/>
            <a:ext cx="9688285" cy="4061298"/>
          </a:xfrm>
          <a:prstGeom prst="rect">
            <a:avLst/>
          </a:prstGeom>
        </p:spPr>
        <p:txBody>
          <a:bodyPr>
            <a:noAutofit/>
          </a:bodyPr>
          <a:lstStyle/>
          <a:p>
            <a:pPr>
              <a:lnSpc>
                <a:spcPct val="120000"/>
              </a:lnSpc>
              <a:spcBef>
                <a:spcPts val="0"/>
              </a:spcBef>
              <a:spcAft>
                <a:spcPts val="500"/>
              </a:spcAft>
            </a:pPr>
            <a:r>
              <a:rPr lang="en-US" sz="1800" dirty="0"/>
              <a:t>At the last HCD iTC meeting the chair, </a:t>
            </a:r>
            <a:r>
              <a:rPr lang="en-US" sz="1800" b="0" i="0" dirty="0">
                <a:solidFill>
                  <a:srgbClr val="424242"/>
                </a:solidFill>
                <a:effectLst/>
              </a:rPr>
              <a:t>Kwangwoo</a:t>
            </a:r>
            <a:r>
              <a:rPr lang="en-US" sz="1800" dirty="0"/>
              <a:t> </a:t>
            </a:r>
            <a:r>
              <a:rPr lang="en-US" sz="1800" b="0" i="0" dirty="0">
                <a:solidFill>
                  <a:srgbClr val="424242"/>
                </a:solidFill>
                <a:effectLst/>
              </a:rPr>
              <a:t>Lee,</a:t>
            </a:r>
            <a:r>
              <a:rPr lang="en-US" sz="1800" dirty="0"/>
              <a:t> updated the </a:t>
            </a:r>
            <a:r>
              <a:rPr lang="en-US" sz="1800" dirty="0">
                <a:hlinkClick r:id="rId2"/>
              </a:rPr>
              <a:t>https://hcd-itc.github.io/</a:t>
            </a:r>
            <a:r>
              <a:rPr lang="en-US" sz="1800" dirty="0"/>
              <a:t>  Technical Recommendations page by moving items that had been addressed in the</a:t>
            </a:r>
            <a:r>
              <a:rPr lang="en-US" sz="1800" b="1" dirty="0"/>
              <a:t> </a:t>
            </a:r>
            <a:r>
              <a:rPr lang="en-US" sz="1800" dirty="0">
                <a:effectLst/>
                <a:ea typeface="Calibri" panose="020F0502020204030204" pitchFamily="34" charset="0"/>
                <a:cs typeface="Times New Roman" panose="02020603050405020304" pitchFamily="18" charset="0"/>
              </a:rPr>
              <a:t>HCD cPP v1.0e and HCD SD v1.0e updates from Current to Archive. The only active item in these areas is </a:t>
            </a:r>
            <a:r>
              <a:rPr lang="en-US" sz="1800" dirty="0">
                <a:effectLst/>
                <a:ea typeface="Calibri" panose="020F0502020204030204" pitchFamily="34" charset="0"/>
                <a:cs typeface="Times New Roman" panose="02020603050405020304" pitchFamily="18" charset="0"/>
                <a:hlinkClick r:id="rId3"/>
              </a:rPr>
              <a:t>“</a:t>
            </a:r>
            <a:r>
              <a:rPr lang="en-US" sz="1800" dirty="0">
                <a:hlinkClick r:id="rId3"/>
              </a:rPr>
              <a:t>Clarification is needed for FPT_SBT_EXT.1 Root of Trust</a:t>
            </a:r>
            <a:r>
              <a:rPr lang="en-US" sz="1800" dirty="0"/>
              <a:t>”</a:t>
            </a:r>
          </a:p>
          <a:p>
            <a:pPr marL="828527" marR="0" lvl="2">
              <a:lnSpc>
                <a:spcPct val="107000"/>
              </a:lnSpc>
              <a:spcAft>
                <a:spcPts val="800"/>
              </a:spcAft>
            </a:pPr>
            <a:r>
              <a:rPr lang="en-US" sz="1600" dirty="0">
                <a:effectLst/>
                <a:ea typeface="Calibri" panose="020F0502020204030204" pitchFamily="34" charset="0"/>
                <a:cs typeface="Times New Roman" panose="02020603050405020304" pitchFamily="18" charset="0"/>
              </a:rPr>
              <a:t>FPT_SBT_EXT.1 states that Root of Trust is implemented in immutable code or a </a:t>
            </a:r>
            <a:r>
              <a:rPr lang="en-US" sz="1400" dirty="0">
                <a:effectLst/>
                <a:ea typeface="Calibri" panose="020F0502020204030204" pitchFamily="34" charset="0"/>
                <a:cs typeface="Times New Roman" panose="02020603050405020304" pitchFamily="18" charset="0"/>
              </a:rPr>
              <a:t>HW-based write-protection mechanism, but neither immutable nor HW-based write-protection mechanism is defined.</a:t>
            </a:r>
          </a:p>
          <a:p>
            <a:pPr marL="828527" marR="0" lvl="2">
              <a:lnSpc>
                <a:spcPct val="107000"/>
              </a:lnSpc>
              <a:spcAft>
                <a:spcPts val="800"/>
              </a:spcAft>
            </a:pPr>
            <a:r>
              <a:rPr lang="en-US" sz="1400" dirty="0">
                <a:ea typeface="Calibri" panose="020F0502020204030204" pitchFamily="34" charset="0"/>
                <a:cs typeface="Times New Roman" panose="02020603050405020304" pitchFamily="18" charset="0"/>
              </a:rPr>
              <a:t>The solution is to reword </a:t>
            </a:r>
            <a:r>
              <a:rPr lang="en-US" sz="1400" dirty="0">
                <a:effectLst/>
                <a:ea typeface="Calibri" panose="020F0502020204030204" pitchFamily="34" charset="0"/>
                <a:cs typeface="Times New Roman" panose="02020603050405020304" pitchFamily="18" charset="0"/>
              </a:rPr>
              <a:t>FPT_SBT_EXT.1.1  as “The TSF shall contain one or more chains of trust with each chain of trust anchored in an immutable Root of Trust” and Immutable is defined as “Unchangeable. In the context of this document, this refers only to the inability to make changes in the field through manufacturer intended mechanisms and/or defined interfaces. Note that a platform or device manufacturer may still be able to make changes through manufacturing or service tools directly connected to a locally (physically) present platform or device.”</a:t>
            </a:r>
          </a:p>
          <a:p>
            <a:pPr>
              <a:lnSpc>
                <a:spcPct val="120000"/>
              </a:lnSpc>
              <a:spcBef>
                <a:spcPts val="0"/>
              </a:spcBef>
              <a:spcAft>
                <a:spcPts val="500"/>
              </a:spcAft>
            </a:pPr>
            <a:endParaRPr lang="en-US" sz="1800" b="1" dirty="0">
              <a:latin typeface="+mj-lt"/>
            </a:endParaRPr>
          </a:p>
        </p:txBody>
      </p:sp>
    </p:spTree>
    <p:extLst>
      <p:ext uri="{BB962C8B-B14F-4D97-AF65-F5344CB8AC3E}">
        <p14:creationId xmlns:p14="http://schemas.microsoft.com/office/powerpoint/2010/main" val="3321788758"/>
      </p:ext>
    </p:extLst>
  </p:cSld>
  <p:clrMapOvr>
    <a:masterClrMapping/>
  </p:clrMapOvr>
  <p:transition spd="med"/>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0" name="IPP WG: More Information"/>
          <p:cNvSpPr txBox="1">
            <a:spLocks noGrp="1"/>
          </p:cNvSpPr>
          <p:nvPr>
            <p:ph type="title"/>
          </p:nvPr>
        </p:nvSpPr>
        <p:spPr>
          <a:prstGeom prst="rect">
            <a:avLst/>
          </a:prstGeom>
        </p:spPr>
        <p:txBody>
          <a:bodyPr/>
          <a:lstStyle/>
          <a:p>
            <a:r>
              <a:rPr lang="en-US" dirty="0"/>
              <a:t>IDS</a:t>
            </a:r>
            <a:r>
              <a:rPr dirty="0"/>
              <a:t> WG: More Information</a:t>
            </a:r>
          </a:p>
        </p:txBody>
      </p:sp>
      <p:sp>
        <p:nvSpPr>
          <p:cNvPr id="101" name="We welcome participation from all interested parties…"/>
          <p:cNvSpPr txBox="1">
            <a:spLocks noGrp="1"/>
          </p:cNvSpPr>
          <p:nvPr>
            <p:ph type="body" idx="1"/>
          </p:nvPr>
        </p:nvSpPr>
        <p:spPr>
          <a:prstGeom prst="rect">
            <a:avLst/>
          </a:prstGeom>
        </p:spPr>
        <p:txBody>
          <a:bodyPr>
            <a:noAutofit/>
          </a:bodyPr>
          <a:lstStyle/>
          <a:p>
            <a:r>
              <a:rPr lang="en-US" sz="1800" dirty="0"/>
              <a:t>The IDS Workgroup </a:t>
            </a:r>
            <a:r>
              <a:rPr sz="1800" dirty="0"/>
              <a:t>welcome</a:t>
            </a:r>
            <a:r>
              <a:rPr lang="en-US" sz="1800" dirty="0"/>
              <a:t>s</a:t>
            </a:r>
            <a:r>
              <a:rPr sz="1800" dirty="0"/>
              <a:t> participation from all interested parties</a:t>
            </a:r>
          </a:p>
          <a:p>
            <a:r>
              <a:rPr lang="en-US" sz="1800" dirty="0"/>
              <a:t>IDS</a:t>
            </a:r>
            <a:r>
              <a:rPr sz="1800" dirty="0"/>
              <a:t> Working Group web page</a:t>
            </a:r>
          </a:p>
          <a:p>
            <a:pPr lvl="1"/>
            <a:r>
              <a:rPr lang="en-US" u="sng" dirty="0">
                <a:hlinkClick r:id="rId2"/>
              </a:rPr>
              <a:t>https://www.pwg.org/ids/</a:t>
            </a:r>
            <a:r>
              <a:rPr lang="en-US" dirty="0"/>
              <a:t> </a:t>
            </a:r>
          </a:p>
          <a:p>
            <a:r>
              <a:rPr lang="en-US" sz="1800" dirty="0"/>
              <a:t>Subscribe to the IDS mailing list </a:t>
            </a:r>
          </a:p>
          <a:p>
            <a:pPr lvl="1"/>
            <a:r>
              <a:rPr lang="en-US" u="sng" dirty="0">
                <a:hlinkClick r:id="rId3"/>
              </a:rPr>
              <a:t>https://www.pwg.org/mailman/listinfo/ids</a:t>
            </a:r>
          </a:p>
          <a:p>
            <a:r>
              <a:rPr lang="en-US" sz="1800" dirty="0"/>
              <a:t>IDS meetings are announced on the IDS mailing list</a:t>
            </a:r>
          </a:p>
          <a:p>
            <a:r>
              <a:rPr lang="en-US" sz="1800" dirty="0">
                <a:solidFill>
                  <a:schemeClr val="accent2">
                    <a:lumMod val="75000"/>
                  </a:schemeClr>
                </a:solidFill>
              </a:rPr>
              <a:t>Security Issues at all levels of communication, as well as security of information at the hardcopy level, are of very high and increasing concern. Although many security aspects are being considered within the IPP workgroup, there is definite need for members to consider Printing-related security issues at a more general level. The PWG organization encourages interested parties to contact Alan or the PWG Steering Committee for opportunities to contribute to making IDS a more  active and dynamic workgroup.</a:t>
            </a:r>
          </a:p>
        </p:txBody>
      </p:sp>
      <p:sp>
        <p:nvSpPr>
          <p:cNvPr id="102" name="Slide Number"/>
          <p:cNvSpPr txBox="1">
            <a:spLocks noGrp="1"/>
          </p:cNvSpPr>
          <p:nvPr>
            <p:ph type="sldNum" sz="quarter" idx="4"/>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42</a:t>
            </a:fld>
            <a:endParaRPr dirty="0"/>
          </a:p>
        </p:txBody>
      </p:sp>
    </p:spTree>
    <p:extLst>
      <p:ext uri="{BB962C8B-B14F-4D97-AF65-F5344CB8AC3E}">
        <p14:creationId xmlns:p14="http://schemas.microsoft.com/office/powerpoint/2010/main" val="3013339430"/>
      </p:ext>
    </p:extLst>
  </p:cSld>
  <p:clrMapOvr>
    <a:masterClrMapping/>
  </p:clrMapOvr>
  <p:transition spd="med"/>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Shape 251"/>
          <p:cNvSpPr txBox="1">
            <a:spLocks noGrp="1"/>
          </p:cNvSpPr>
          <p:nvPr>
            <p:ph type="ctrTitle"/>
          </p:nvPr>
        </p:nvSpPr>
        <p:spPr>
          <a:prstGeom prst="rect">
            <a:avLst/>
          </a:prstGeom>
        </p:spPr>
        <p:txBody>
          <a:bodyPr/>
          <a:lstStyle/>
          <a:p>
            <a:r>
              <a:t>IPP Workgroup Status</a:t>
            </a:r>
          </a:p>
        </p:txBody>
      </p:sp>
      <p:sp>
        <p:nvSpPr>
          <p:cNvPr id="95" name="Shape 252"/>
          <p:cNvSpPr txBox="1">
            <a:spLocks noGrp="1"/>
          </p:cNvSpPr>
          <p:nvPr>
            <p:ph type="subTitle" sz="half" idx="1"/>
          </p:nvPr>
        </p:nvSpPr>
        <p:spPr>
          <a:prstGeom prst="rect">
            <a:avLst/>
          </a:prstGeom>
        </p:spPr>
        <p:txBody>
          <a:bodyPr/>
          <a:lstStyle/>
          <a:p>
            <a:r>
              <a:rPr dirty="0"/>
              <a:t>Paul </a:t>
            </a:r>
            <a:r>
              <a:rPr dirty="0" err="1"/>
              <a:t>Tykodi</a:t>
            </a:r>
            <a:r>
              <a:rPr dirty="0"/>
              <a:t> (TCS), Ira McDonald (High North)</a:t>
            </a:r>
            <a:r>
              <a:rPr lang="en-US" dirty="0"/>
              <a:t>, Michael Sweet (Lakeside Robotics)</a:t>
            </a:r>
            <a:endParaRPr dirty="0"/>
          </a:p>
        </p:txBody>
      </p:sp>
    </p:spTree>
    <p:extLst>
      <p:ext uri="{BB962C8B-B14F-4D97-AF65-F5344CB8AC3E}">
        <p14:creationId xmlns:p14="http://schemas.microsoft.com/office/powerpoint/2010/main" val="2492131159"/>
      </p:ext>
    </p:extLst>
  </p:cSld>
  <p:clrMapOvr>
    <a:masterClrMapping/>
  </p:clrMapOvr>
  <p:transition spd="med"/>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ectangle"/>
          <p:cNvSpPr/>
          <p:nvPr/>
        </p:nvSpPr>
        <p:spPr>
          <a:xfrm>
            <a:off x="0" y="0"/>
            <a:ext cx="10160000" cy="952500"/>
          </a:xfrm>
          <a:prstGeom prst="rect">
            <a:avLst/>
          </a:prstGeom>
          <a:solidFill>
            <a:srgbClr val="5D70B7"/>
          </a:solidFill>
        </p:spPr>
        <p:txBody>
          <a:bodyPr lIns="29765" tIns="29765" rIns="29765" bIns="29765" anchor="ctr"/>
          <a:lstStyle/>
          <a:p>
            <a:endParaRPr sz="667"/>
          </a:p>
        </p:txBody>
      </p:sp>
      <p:pic>
        <p:nvPicPr>
          <p:cNvPr id="50" name="pwg-4dark-bkgrnd-transparency.png" descr="pwg-4dark-bkgrnd-transparency.png"/>
          <p:cNvPicPr>
            <a:picLocks noChangeAspect="1"/>
          </p:cNvPicPr>
          <p:nvPr/>
        </p:nvPicPr>
        <p:blipFill>
          <a:blip r:embed="rId2"/>
          <a:stretch>
            <a:fillRect/>
          </a:stretch>
        </p:blipFill>
        <p:spPr>
          <a:xfrm>
            <a:off x="9339792" y="104179"/>
            <a:ext cx="713005" cy="744141"/>
          </a:xfrm>
          <a:prstGeom prst="rect">
            <a:avLst/>
          </a:prstGeom>
          <a:ln w="12700"/>
        </p:spPr>
      </p:pic>
      <p:sp>
        <p:nvSpPr>
          <p:cNvPr id="51" name="Rectangle"/>
          <p:cNvSpPr/>
          <p:nvPr/>
        </p:nvSpPr>
        <p:spPr>
          <a:xfrm>
            <a:off x="0" y="5503333"/>
            <a:ext cx="10160000" cy="211667"/>
          </a:xfrm>
          <a:prstGeom prst="rect">
            <a:avLst/>
          </a:prstGeom>
          <a:solidFill>
            <a:srgbClr val="5D70B7"/>
          </a:solidFill>
          <a:ln>
            <a:miter lim="400000"/>
          </a:ln>
        </p:spPr>
        <p:txBody>
          <a:bodyPr lIns="29765" tIns="29765" rIns="29765" bIns="29765" anchor="ctr"/>
          <a:lstStyle/>
          <a:p>
            <a:endParaRPr sz="667"/>
          </a:p>
        </p:txBody>
      </p:sp>
      <p:sp>
        <p:nvSpPr>
          <p:cNvPr id="52" name="Copyright © 2024 The Printer Working Group. All rights reserved. The IPP Everywhere and PWG logos are trademarks of the IEEE-ISTO."/>
          <p:cNvSpPr txBox="1"/>
          <p:nvPr/>
        </p:nvSpPr>
        <p:spPr>
          <a:xfrm>
            <a:off x="105833" y="5552547"/>
            <a:ext cx="8466667" cy="11541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spAutoFit/>
          </a:bodyPr>
          <a:lstStyle>
            <a:lvl1pPr>
              <a:buClr>
                <a:srgbClr val="000000"/>
              </a:buClr>
              <a:buFont typeface="Arial"/>
              <a:defRPr sz="1800">
                <a:solidFill>
                  <a:srgbClr val="FFFFFF"/>
                </a:solidFill>
                <a:uFill>
                  <a:solidFill>
                    <a:srgbClr val="FFFFFF"/>
                  </a:solidFill>
                </a:uFill>
              </a:defRPr>
            </a:lvl1pPr>
          </a:lstStyle>
          <a:p>
            <a:r>
              <a:rPr sz="750"/>
              <a:t>Copyright © 2024 The Printer Working Group. All rights reserved. The IPP Everywhere and PWG logos are trademarks of the IEEE-ISTO.</a:t>
            </a:r>
          </a:p>
        </p:txBody>
      </p:sp>
      <p:sp>
        <p:nvSpPr>
          <p:cNvPr id="53" name="®"/>
          <p:cNvSpPr txBox="1"/>
          <p:nvPr/>
        </p:nvSpPr>
        <p:spPr>
          <a:xfrm>
            <a:off x="9921875" y="687751"/>
            <a:ext cx="177451" cy="11781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9765" tIns="29765" rIns="29765" bIns="29765">
            <a:spAutoFit/>
          </a:bodyPr>
          <a:lstStyle>
            <a:lvl1pPr>
              <a:defRPr sz="900"/>
            </a:lvl1pPr>
          </a:lstStyle>
          <a:p>
            <a:r>
              <a:rPr sz="375"/>
              <a:t>®</a:t>
            </a:r>
          </a:p>
        </p:txBody>
      </p:sp>
      <p:sp>
        <p:nvSpPr>
          <p:cNvPr id="54" name="IPP WG: Officers"/>
          <p:cNvSpPr txBox="1">
            <a:spLocks noGrp="1"/>
          </p:cNvSpPr>
          <p:nvPr>
            <p:ph type="title"/>
          </p:nvPr>
        </p:nvSpPr>
        <p:spPr>
          <a:prstGeom prst="rect">
            <a:avLst/>
          </a:prstGeom>
        </p:spPr>
        <p:txBody>
          <a:bodyPr/>
          <a:lstStyle/>
          <a:p>
            <a:r>
              <a:t>IPP WG: Officers</a:t>
            </a:r>
          </a:p>
        </p:txBody>
      </p:sp>
      <p:sp>
        <p:nvSpPr>
          <p:cNvPr id="55" name="IPP WG Co-Chairs:…"/>
          <p:cNvSpPr txBox="1">
            <a:spLocks noGrp="1"/>
          </p:cNvSpPr>
          <p:nvPr>
            <p:ph type="body" idx="1"/>
          </p:nvPr>
        </p:nvSpPr>
        <p:spPr>
          <a:prstGeom prst="rect">
            <a:avLst/>
          </a:prstGeom>
        </p:spPr>
        <p:txBody>
          <a:bodyPr/>
          <a:lstStyle/>
          <a:p>
            <a:r>
              <a:t>IPP WG Co-Chairs:</a:t>
            </a:r>
          </a:p>
          <a:p>
            <a:pPr lvl="1"/>
            <a:r>
              <a:t>Paul Tykodi (TCS)</a:t>
            </a:r>
          </a:p>
          <a:p>
            <a:pPr lvl="1"/>
            <a:r>
              <a:t>Ira McDonald (High North)</a:t>
            </a:r>
          </a:p>
          <a:p>
            <a:r>
              <a:t>IPP WG Secretary:</a:t>
            </a:r>
          </a:p>
          <a:p>
            <a:pPr lvl="1"/>
            <a:r>
              <a:t>Michael Sweet (Lakeside Robotics)</a:t>
            </a:r>
          </a:p>
          <a:p>
            <a:r>
              <a:t>IPP WG Document Editors:</a:t>
            </a:r>
          </a:p>
          <a:p>
            <a:pPr lvl="1"/>
            <a:r>
              <a:t>Michael Sweet (Lakeside Robotics) – IPP Console Extensions v1.0, IPP Encrypted Jobs and Documents v1.0, IPP Everywhere v2.0, IPP Everywhere Printer Self-Certification Manual v2.0, IPP OAuth Extensions v1.0, IPP Shared Infrastructure Extensions v1.1, IPP System Service v1.1</a:t>
            </a:r>
          </a:p>
          <a:p>
            <a:pPr lvl="1"/>
            <a:r>
              <a:t>Smith Kennedy (HP Inc.) – IPP Encrypted Jobs and Documents v1.0, IPP Firmware Update Extensions v1.0</a:t>
            </a:r>
          </a:p>
        </p:txBody>
      </p:sp>
      <p:sp>
        <p:nvSpPr>
          <p:cNvPr id="56" name="Slide Number"/>
          <p:cNvSpPr txBox="1">
            <a:spLocks noGrp="1"/>
          </p:cNvSpPr>
          <p:nvPr>
            <p:ph type="sldNum" sz="quarter" idx="2"/>
          </p:nvPr>
        </p:nvSpPr>
        <p:spPr>
          <a:xfrm>
            <a:off x="23495000" y="13338342"/>
            <a:ext cx="635000" cy="2592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1160859"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FFFFFF"/>
                </a:solidFill>
                <a:effectLst/>
                <a:uFill>
                  <a:solidFill>
                    <a:srgbClr val="000000"/>
                  </a:solidFill>
                </a:uFill>
                <a:latin typeface="Arial"/>
                <a:ea typeface="Arial"/>
                <a:cs typeface="Arial"/>
                <a:sym typeface="Arial"/>
              </a:defRPr>
            </a:lvl1pPr>
            <a:lvl2pPr marL="81280" marR="81280" indent="342900" algn="l" defTabSz="1821656"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
                  <a:solidFill>
                    <a:srgbClr val="000000"/>
                  </a:solidFill>
                </a:uFill>
                <a:latin typeface="Arial"/>
                <a:ea typeface="Arial"/>
                <a:cs typeface="Arial"/>
                <a:sym typeface="Arial"/>
              </a:defRPr>
            </a:lvl2pPr>
            <a:lvl3pPr marL="81280" marR="81280" indent="685800" algn="l" defTabSz="1821656"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
                  <a:solidFill>
                    <a:srgbClr val="000000"/>
                  </a:solidFill>
                </a:uFill>
                <a:latin typeface="Arial"/>
                <a:ea typeface="Arial"/>
                <a:cs typeface="Arial"/>
                <a:sym typeface="Arial"/>
              </a:defRPr>
            </a:lvl3pPr>
            <a:lvl4pPr marL="81280" marR="81280" indent="1028700" algn="l" defTabSz="1821656"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
                  <a:solidFill>
                    <a:srgbClr val="000000"/>
                  </a:solidFill>
                </a:uFill>
                <a:latin typeface="Arial"/>
                <a:ea typeface="Arial"/>
                <a:cs typeface="Arial"/>
                <a:sym typeface="Arial"/>
              </a:defRPr>
            </a:lvl4pPr>
            <a:lvl5pPr marL="81280" marR="81280" indent="1371600" algn="l" defTabSz="1821656"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
                  <a:solidFill>
                    <a:srgbClr val="000000"/>
                  </a:solidFill>
                </a:uFill>
                <a:latin typeface="Arial"/>
                <a:ea typeface="Arial"/>
                <a:cs typeface="Arial"/>
                <a:sym typeface="Arial"/>
              </a:defRPr>
            </a:lvl5pPr>
            <a:lvl6pPr marL="81280" marR="81280" indent="1714500" algn="l" defTabSz="1821656"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
                  <a:solidFill>
                    <a:srgbClr val="000000"/>
                  </a:solidFill>
                </a:uFill>
                <a:latin typeface="Arial"/>
                <a:ea typeface="Arial"/>
                <a:cs typeface="Arial"/>
                <a:sym typeface="Arial"/>
              </a:defRPr>
            </a:lvl6pPr>
            <a:lvl7pPr marL="81280" marR="81280" indent="2057400" algn="l" defTabSz="1821656"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
                  <a:solidFill>
                    <a:srgbClr val="000000"/>
                  </a:solidFill>
                </a:uFill>
                <a:latin typeface="Arial"/>
                <a:ea typeface="Arial"/>
                <a:cs typeface="Arial"/>
                <a:sym typeface="Arial"/>
              </a:defRPr>
            </a:lvl7pPr>
            <a:lvl8pPr marL="81280" marR="81280" indent="2400300" algn="l" defTabSz="1821656"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
                  <a:solidFill>
                    <a:srgbClr val="000000"/>
                  </a:solidFill>
                </a:uFill>
                <a:latin typeface="Arial"/>
                <a:ea typeface="Arial"/>
                <a:cs typeface="Arial"/>
                <a:sym typeface="Arial"/>
              </a:defRPr>
            </a:lvl8pPr>
            <a:lvl9pPr marL="81280" marR="81280" indent="2743200" algn="l" defTabSz="1821656"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
                  <a:solidFill>
                    <a:srgbClr val="000000"/>
                  </a:solidFill>
                </a:uFill>
                <a:latin typeface="Arial"/>
                <a:ea typeface="Arial"/>
                <a:cs typeface="Arial"/>
                <a:sym typeface="Arial"/>
              </a:defRPr>
            </a:lvl9pPr>
          </a:lstStyle>
          <a:p>
            <a:fld id="{86CB4B4D-7CA3-9044-876B-883B54F8677D}" type="slidenum">
              <a:rPr lang="en-US" smtClean="0"/>
              <a:pPr/>
              <a:t>44</a:t>
            </a:fld>
            <a:endParaRPr/>
          </a:p>
        </p:txBody>
      </p:sp>
    </p:spTree>
    <p:extLst>
      <p:ext uri="{BB962C8B-B14F-4D97-AF65-F5344CB8AC3E}">
        <p14:creationId xmlns:p14="http://schemas.microsoft.com/office/powerpoint/2010/main" val="617055414"/>
      </p:ext>
    </p:extLst>
  </p:cSld>
  <p:clrMapOvr>
    <a:masterClrMapping/>
  </p:clrMapOvr>
  <p:transition spd="med"/>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Rectangle"/>
          <p:cNvSpPr/>
          <p:nvPr/>
        </p:nvSpPr>
        <p:spPr>
          <a:xfrm>
            <a:off x="0" y="0"/>
            <a:ext cx="10160000" cy="952500"/>
          </a:xfrm>
          <a:prstGeom prst="rect">
            <a:avLst/>
          </a:prstGeom>
          <a:solidFill>
            <a:srgbClr val="5D70B7"/>
          </a:solidFill>
        </p:spPr>
        <p:txBody>
          <a:bodyPr lIns="29765" tIns="29765" rIns="29765" bIns="29765" anchor="ctr"/>
          <a:lstStyle/>
          <a:p>
            <a:endParaRPr sz="667"/>
          </a:p>
        </p:txBody>
      </p:sp>
      <p:pic>
        <p:nvPicPr>
          <p:cNvPr id="59" name="pwg-4dark-bkgrnd-transparency.png" descr="pwg-4dark-bkgrnd-transparency.png"/>
          <p:cNvPicPr>
            <a:picLocks noChangeAspect="1"/>
          </p:cNvPicPr>
          <p:nvPr/>
        </p:nvPicPr>
        <p:blipFill>
          <a:blip r:embed="rId2"/>
          <a:stretch>
            <a:fillRect/>
          </a:stretch>
        </p:blipFill>
        <p:spPr>
          <a:xfrm>
            <a:off x="9339792" y="104179"/>
            <a:ext cx="713005" cy="744141"/>
          </a:xfrm>
          <a:prstGeom prst="rect">
            <a:avLst/>
          </a:prstGeom>
          <a:ln w="12700"/>
        </p:spPr>
      </p:pic>
      <p:sp>
        <p:nvSpPr>
          <p:cNvPr id="60" name="Rectangle"/>
          <p:cNvSpPr/>
          <p:nvPr/>
        </p:nvSpPr>
        <p:spPr>
          <a:xfrm>
            <a:off x="0" y="5503333"/>
            <a:ext cx="10160000" cy="211667"/>
          </a:xfrm>
          <a:prstGeom prst="rect">
            <a:avLst/>
          </a:prstGeom>
          <a:solidFill>
            <a:srgbClr val="5D70B7"/>
          </a:solidFill>
          <a:ln>
            <a:miter lim="400000"/>
          </a:ln>
        </p:spPr>
        <p:txBody>
          <a:bodyPr lIns="29765" tIns="29765" rIns="29765" bIns="29765" anchor="ctr"/>
          <a:lstStyle/>
          <a:p>
            <a:endParaRPr sz="667"/>
          </a:p>
        </p:txBody>
      </p:sp>
      <p:sp>
        <p:nvSpPr>
          <p:cNvPr id="61" name="Copyright © 2024 The Printer Working Group. All rights reserved. The IPP Everywhere and PWG logos are trademarks of the IEEE-ISTO."/>
          <p:cNvSpPr txBox="1"/>
          <p:nvPr/>
        </p:nvSpPr>
        <p:spPr>
          <a:xfrm>
            <a:off x="105833" y="5552547"/>
            <a:ext cx="8466667" cy="11541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spAutoFit/>
          </a:bodyPr>
          <a:lstStyle>
            <a:lvl1pPr>
              <a:buClr>
                <a:srgbClr val="000000"/>
              </a:buClr>
              <a:buFont typeface="Arial"/>
              <a:defRPr sz="1800">
                <a:solidFill>
                  <a:srgbClr val="FFFFFF"/>
                </a:solidFill>
                <a:uFill>
                  <a:solidFill>
                    <a:srgbClr val="FFFFFF"/>
                  </a:solidFill>
                </a:uFill>
              </a:defRPr>
            </a:lvl1pPr>
          </a:lstStyle>
          <a:p>
            <a:r>
              <a:rPr sz="750"/>
              <a:t>Copyright © 2024 The Printer Working Group. All rights reserved. The IPP Everywhere and PWG logos are trademarks of the IEEE-ISTO.</a:t>
            </a:r>
          </a:p>
        </p:txBody>
      </p:sp>
      <p:sp>
        <p:nvSpPr>
          <p:cNvPr id="62" name="®"/>
          <p:cNvSpPr txBox="1"/>
          <p:nvPr/>
        </p:nvSpPr>
        <p:spPr>
          <a:xfrm>
            <a:off x="9921875" y="687751"/>
            <a:ext cx="177451" cy="11781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9765" tIns="29765" rIns="29765" bIns="29765">
            <a:spAutoFit/>
          </a:bodyPr>
          <a:lstStyle>
            <a:lvl1pPr>
              <a:defRPr sz="900"/>
            </a:lvl1pPr>
          </a:lstStyle>
          <a:p>
            <a:r>
              <a:rPr sz="375"/>
              <a:t>®</a:t>
            </a:r>
          </a:p>
        </p:txBody>
      </p:sp>
      <p:sp>
        <p:nvSpPr>
          <p:cNvPr id="63" name="IPP WG: Status"/>
          <p:cNvSpPr txBox="1">
            <a:spLocks noGrp="1"/>
          </p:cNvSpPr>
          <p:nvPr>
            <p:ph type="title"/>
          </p:nvPr>
        </p:nvSpPr>
        <p:spPr>
          <a:prstGeom prst="rect">
            <a:avLst/>
          </a:prstGeom>
        </p:spPr>
        <p:txBody>
          <a:bodyPr/>
          <a:lstStyle/>
          <a:p>
            <a:r>
              <a:t>IPP WG: Status</a:t>
            </a:r>
          </a:p>
        </p:txBody>
      </p:sp>
      <p:sp>
        <p:nvSpPr>
          <p:cNvPr id="64" name="Specifications in development:…"/>
          <p:cNvSpPr txBox="1">
            <a:spLocks noGrp="1"/>
          </p:cNvSpPr>
          <p:nvPr>
            <p:ph type="body" idx="1"/>
          </p:nvPr>
        </p:nvSpPr>
        <p:spPr>
          <a:prstGeom prst="rect">
            <a:avLst/>
          </a:prstGeom>
        </p:spPr>
        <p:txBody>
          <a:bodyPr>
            <a:normAutofit fontScale="92500" lnSpcReduction="20000"/>
          </a:bodyPr>
          <a:lstStyle/>
          <a:p>
            <a:r>
              <a:t>Specifications in development:</a:t>
            </a:r>
          </a:p>
          <a:p>
            <a:pPr lvl="1"/>
            <a:r>
              <a:t>IPP Encrypted Jobs and Documents v1.0 (Prototype)</a:t>
            </a:r>
          </a:p>
          <a:p>
            <a:pPr lvl="1"/>
            <a:r>
              <a:t>IPP Everywhere™ v2.0 (Prototype)</a:t>
            </a:r>
          </a:p>
          <a:p>
            <a:pPr lvl="1"/>
            <a:r>
              <a:t>IPP Everywhere™ Printer Self-Certification Manual v2.0 (Interim)</a:t>
            </a:r>
          </a:p>
          <a:p>
            <a:pPr lvl="1"/>
            <a:r>
              <a:t>IPP OAuth Extensions v1.0 (Stable)</a:t>
            </a:r>
          </a:p>
          <a:p>
            <a:pPr lvl="1"/>
            <a:r>
              <a:t>IPP Shared Infrastructure Extensions v1.1 (Interim)</a:t>
            </a:r>
          </a:p>
          <a:p>
            <a:pPr lvl="1"/>
            <a:r>
              <a:t>IPP System Service v1.1 (Prototype)</a:t>
            </a:r>
          </a:p>
          <a:p>
            <a:r>
              <a:t>Registrations in development:</a:t>
            </a:r>
          </a:p>
          <a:p>
            <a:pPr lvl="1"/>
            <a:r>
              <a:t>IPP Console Extensions v1.0 (Initial)</a:t>
            </a:r>
          </a:p>
          <a:p>
            <a:pPr lvl="1"/>
            <a:r>
              <a:t>IPP Firmware Update Extensions v1.0 (Interim)</a:t>
            </a:r>
          </a:p>
          <a:p>
            <a:r>
              <a:t>Recently approved:</a:t>
            </a:r>
          </a:p>
          <a:p>
            <a:pPr lvl="1"/>
            <a:r>
              <a:t>IPP Wi-Fi Configuration Extensions v1.0</a:t>
            </a:r>
          </a:p>
          <a:p>
            <a:pPr lvl="1"/>
            <a:r>
              <a:t>PWG 5100.12-2024: Internet Printing Protocol/2.x Fourth Edition (BASE)</a:t>
            </a:r>
          </a:p>
          <a:p>
            <a:r>
              <a:t>Up-to-date pending IANA registrations online:</a:t>
            </a:r>
          </a:p>
          <a:p>
            <a:pPr lvl="1"/>
            <a:r>
              <a:rPr u="sng">
                <a:solidFill>
                  <a:srgbClr val="0000FF"/>
                </a:solidFill>
                <a:uFill>
                  <a:solidFill>
                    <a:srgbClr val="0000FF"/>
                  </a:solidFill>
                </a:uFill>
                <a:hlinkClick r:id="rId3"/>
              </a:rPr>
              <a:t>https://www.pwg.org/ipp/ipp-registrations.xml</a:t>
            </a:r>
          </a:p>
        </p:txBody>
      </p:sp>
      <p:sp>
        <p:nvSpPr>
          <p:cNvPr id="65" name="Slide Number"/>
          <p:cNvSpPr txBox="1">
            <a:spLocks noGrp="1"/>
          </p:cNvSpPr>
          <p:nvPr>
            <p:ph type="sldNum" sz="quarter" idx="2"/>
          </p:nvPr>
        </p:nvSpPr>
        <p:spPr>
          <a:xfrm>
            <a:off x="23495000" y="13338342"/>
            <a:ext cx="635000" cy="2592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1160859"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FFFFFF"/>
                </a:solidFill>
                <a:effectLst/>
                <a:uFill>
                  <a:solidFill>
                    <a:srgbClr val="000000"/>
                  </a:solidFill>
                </a:uFill>
                <a:latin typeface="Arial"/>
                <a:ea typeface="Arial"/>
                <a:cs typeface="Arial"/>
                <a:sym typeface="Arial"/>
              </a:defRPr>
            </a:lvl1pPr>
            <a:lvl2pPr marL="81280" marR="81280" indent="342900" algn="l" defTabSz="1821656"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
                  <a:solidFill>
                    <a:srgbClr val="000000"/>
                  </a:solidFill>
                </a:uFill>
                <a:latin typeface="Arial"/>
                <a:ea typeface="Arial"/>
                <a:cs typeface="Arial"/>
                <a:sym typeface="Arial"/>
              </a:defRPr>
            </a:lvl2pPr>
            <a:lvl3pPr marL="81280" marR="81280" indent="685800" algn="l" defTabSz="1821656"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
                  <a:solidFill>
                    <a:srgbClr val="000000"/>
                  </a:solidFill>
                </a:uFill>
                <a:latin typeface="Arial"/>
                <a:ea typeface="Arial"/>
                <a:cs typeface="Arial"/>
                <a:sym typeface="Arial"/>
              </a:defRPr>
            </a:lvl3pPr>
            <a:lvl4pPr marL="81280" marR="81280" indent="1028700" algn="l" defTabSz="1821656"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
                  <a:solidFill>
                    <a:srgbClr val="000000"/>
                  </a:solidFill>
                </a:uFill>
                <a:latin typeface="Arial"/>
                <a:ea typeface="Arial"/>
                <a:cs typeface="Arial"/>
                <a:sym typeface="Arial"/>
              </a:defRPr>
            </a:lvl4pPr>
            <a:lvl5pPr marL="81280" marR="81280" indent="1371600" algn="l" defTabSz="1821656"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
                  <a:solidFill>
                    <a:srgbClr val="000000"/>
                  </a:solidFill>
                </a:uFill>
                <a:latin typeface="Arial"/>
                <a:ea typeface="Arial"/>
                <a:cs typeface="Arial"/>
                <a:sym typeface="Arial"/>
              </a:defRPr>
            </a:lvl5pPr>
            <a:lvl6pPr marL="81280" marR="81280" indent="1714500" algn="l" defTabSz="1821656"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
                  <a:solidFill>
                    <a:srgbClr val="000000"/>
                  </a:solidFill>
                </a:uFill>
                <a:latin typeface="Arial"/>
                <a:ea typeface="Arial"/>
                <a:cs typeface="Arial"/>
                <a:sym typeface="Arial"/>
              </a:defRPr>
            </a:lvl6pPr>
            <a:lvl7pPr marL="81280" marR="81280" indent="2057400" algn="l" defTabSz="1821656"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
                  <a:solidFill>
                    <a:srgbClr val="000000"/>
                  </a:solidFill>
                </a:uFill>
                <a:latin typeface="Arial"/>
                <a:ea typeface="Arial"/>
                <a:cs typeface="Arial"/>
                <a:sym typeface="Arial"/>
              </a:defRPr>
            </a:lvl7pPr>
            <a:lvl8pPr marL="81280" marR="81280" indent="2400300" algn="l" defTabSz="1821656"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
                  <a:solidFill>
                    <a:srgbClr val="000000"/>
                  </a:solidFill>
                </a:uFill>
                <a:latin typeface="Arial"/>
                <a:ea typeface="Arial"/>
                <a:cs typeface="Arial"/>
                <a:sym typeface="Arial"/>
              </a:defRPr>
            </a:lvl8pPr>
            <a:lvl9pPr marL="81280" marR="81280" indent="2743200" algn="l" defTabSz="1821656"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
                  <a:solidFill>
                    <a:srgbClr val="000000"/>
                  </a:solidFill>
                </a:uFill>
                <a:latin typeface="Arial"/>
                <a:ea typeface="Arial"/>
                <a:cs typeface="Arial"/>
                <a:sym typeface="Arial"/>
              </a:defRPr>
            </a:lvl9pPr>
          </a:lstStyle>
          <a:p>
            <a:fld id="{86CB4B4D-7CA3-9044-876B-883B54F8677D}" type="slidenum">
              <a:rPr lang="en-US" smtClean="0"/>
              <a:pPr/>
              <a:t>45</a:t>
            </a:fld>
            <a:endParaRPr/>
          </a:p>
        </p:txBody>
      </p:sp>
    </p:spTree>
    <p:extLst>
      <p:ext uri="{BB962C8B-B14F-4D97-AF65-F5344CB8AC3E}">
        <p14:creationId xmlns:p14="http://schemas.microsoft.com/office/powerpoint/2010/main" val="3592868158"/>
      </p:ext>
    </p:extLst>
  </p:cSld>
  <p:clrMapOvr>
    <a:masterClrMapping/>
  </p:clrMapOvr>
  <p:transition spd="med"/>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Rectangle"/>
          <p:cNvSpPr/>
          <p:nvPr/>
        </p:nvSpPr>
        <p:spPr>
          <a:xfrm>
            <a:off x="0" y="0"/>
            <a:ext cx="10160000" cy="952500"/>
          </a:xfrm>
          <a:prstGeom prst="rect">
            <a:avLst/>
          </a:prstGeom>
          <a:solidFill>
            <a:srgbClr val="5D70B7"/>
          </a:solidFill>
        </p:spPr>
        <p:txBody>
          <a:bodyPr lIns="29765" tIns="29765" rIns="29765" bIns="29765" anchor="ctr"/>
          <a:lstStyle/>
          <a:p>
            <a:endParaRPr sz="667"/>
          </a:p>
        </p:txBody>
      </p:sp>
      <p:pic>
        <p:nvPicPr>
          <p:cNvPr id="68" name="pwg-4dark-bkgrnd-transparency.png" descr="pwg-4dark-bkgrnd-transparency.png"/>
          <p:cNvPicPr>
            <a:picLocks noChangeAspect="1"/>
          </p:cNvPicPr>
          <p:nvPr/>
        </p:nvPicPr>
        <p:blipFill>
          <a:blip r:embed="rId2"/>
          <a:stretch>
            <a:fillRect/>
          </a:stretch>
        </p:blipFill>
        <p:spPr>
          <a:xfrm>
            <a:off x="9339792" y="104179"/>
            <a:ext cx="713005" cy="744141"/>
          </a:xfrm>
          <a:prstGeom prst="rect">
            <a:avLst/>
          </a:prstGeom>
          <a:ln w="12700"/>
        </p:spPr>
      </p:pic>
      <p:sp>
        <p:nvSpPr>
          <p:cNvPr id="69" name="Rectangle"/>
          <p:cNvSpPr/>
          <p:nvPr/>
        </p:nvSpPr>
        <p:spPr>
          <a:xfrm>
            <a:off x="0" y="5503333"/>
            <a:ext cx="10160000" cy="211667"/>
          </a:xfrm>
          <a:prstGeom prst="rect">
            <a:avLst/>
          </a:prstGeom>
          <a:solidFill>
            <a:srgbClr val="5D70B7"/>
          </a:solidFill>
          <a:ln>
            <a:miter lim="400000"/>
          </a:ln>
        </p:spPr>
        <p:txBody>
          <a:bodyPr lIns="29765" tIns="29765" rIns="29765" bIns="29765" anchor="ctr"/>
          <a:lstStyle/>
          <a:p>
            <a:endParaRPr sz="667"/>
          </a:p>
        </p:txBody>
      </p:sp>
      <p:sp>
        <p:nvSpPr>
          <p:cNvPr id="70" name="Copyright © 2024 The Printer Working Group. All rights reserved. The IPP Everywhere and PWG logos are trademarks of the IEEE-ISTO."/>
          <p:cNvSpPr txBox="1"/>
          <p:nvPr/>
        </p:nvSpPr>
        <p:spPr>
          <a:xfrm>
            <a:off x="105833" y="5552547"/>
            <a:ext cx="8466667" cy="11541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spAutoFit/>
          </a:bodyPr>
          <a:lstStyle>
            <a:lvl1pPr>
              <a:buClr>
                <a:srgbClr val="000000"/>
              </a:buClr>
              <a:buFont typeface="Arial"/>
              <a:defRPr sz="1800">
                <a:solidFill>
                  <a:srgbClr val="FFFFFF"/>
                </a:solidFill>
                <a:uFill>
                  <a:solidFill>
                    <a:srgbClr val="FFFFFF"/>
                  </a:solidFill>
                </a:uFill>
              </a:defRPr>
            </a:lvl1pPr>
          </a:lstStyle>
          <a:p>
            <a:r>
              <a:rPr sz="750"/>
              <a:t>Copyright © 2024 The Printer Working Group. All rights reserved. The IPP Everywhere and PWG logos are trademarks of the IEEE-ISTO.</a:t>
            </a:r>
          </a:p>
        </p:txBody>
      </p:sp>
      <p:sp>
        <p:nvSpPr>
          <p:cNvPr id="71" name="®"/>
          <p:cNvSpPr txBox="1"/>
          <p:nvPr/>
        </p:nvSpPr>
        <p:spPr>
          <a:xfrm>
            <a:off x="9921875" y="687751"/>
            <a:ext cx="177451" cy="11781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9765" tIns="29765" rIns="29765" bIns="29765">
            <a:spAutoFit/>
          </a:bodyPr>
          <a:lstStyle>
            <a:lvl1pPr>
              <a:defRPr sz="900"/>
            </a:lvl1pPr>
          </a:lstStyle>
          <a:p>
            <a:r>
              <a:rPr sz="375"/>
              <a:t>®</a:t>
            </a:r>
          </a:p>
        </p:txBody>
      </p:sp>
      <p:sp>
        <p:nvSpPr>
          <p:cNvPr id="72" name="IPP WG: More Information"/>
          <p:cNvSpPr txBox="1">
            <a:spLocks noGrp="1"/>
          </p:cNvSpPr>
          <p:nvPr>
            <p:ph type="title"/>
          </p:nvPr>
        </p:nvSpPr>
        <p:spPr>
          <a:prstGeom prst="rect">
            <a:avLst/>
          </a:prstGeom>
        </p:spPr>
        <p:txBody>
          <a:bodyPr/>
          <a:lstStyle/>
          <a:p>
            <a:r>
              <a:t>IPP WG: More Information</a:t>
            </a:r>
          </a:p>
        </p:txBody>
      </p:sp>
      <p:sp>
        <p:nvSpPr>
          <p:cNvPr id="73" name="We welcome participation from all interested parties…"/>
          <p:cNvSpPr txBox="1">
            <a:spLocks noGrp="1"/>
          </p:cNvSpPr>
          <p:nvPr>
            <p:ph type="body" idx="1"/>
          </p:nvPr>
        </p:nvSpPr>
        <p:spPr>
          <a:prstGeom prst="rect">
            <a:avLst/>
          </a:prstGeom>
        </p:spPr>
        <p:txBody>
          <a:bodyPr/>
          <a:lstStyle/>
          <a:p>
            <a:r>
              <a:t>We welcome participation from all interested parties</a:t>
            </a:r>
          </a:p>
          <a:p>
            <a:r>
              <a:t>IPP workgroup web page</a:t>
            </a:r>
          </a:p>
          <a:p>
            <a:pPr lvl="1"/>
            <a:r>
              <a:rPr u="sng">
                <a:solidFill>
                  <a:srgbClr val="0000FF"/>
                </a:solidFill>
                <a:uFill>
                  <a:solidFill>
                    <a:srgbClr val="0000FF"/>
                  </a:solidFill>
                </a:uFill>
                <a:hlinkClick r:id="rId3"/>
              </a:rPr>
              <a:t>https://www.pwg.org/ipp/index.html</a:t>
            </a:r>
            <a:r>
              <a:t> </a:t>
            </a:r>
          </a:p>
          <a:p>
            <a:r>
              <a:t>Subscribe to the IPP mailing list </a:t>
            </a:r>
          </a:p>
          <a:p>
            <a:pPr lvl="1"/>
            <a:r>
              <a:rPr u="sng">
                <a:solidFill>
                  <a:srgbClr val="0000FF"/>
                </a:solidFill>
                <a:uFill>
                  <a:solidFill>
                    <a:srgbClr val="0000FF"/>
                  </a:solidFill>
                </a:uFill>
                <a:hlinkClick r:id="rId4"/>
              </a:rPr>
              <a:t>https://www.pwg.org/mailman/listinfo/ipp</a:t>
            </a:r>
          </a:p>
          <a:p>
            <a:r>
              <a:t>IPP WG holds bi-weekly phone conferences announced on the IPP mailing list</a:t>
            </a:r>
          </a:p>
          <a:p>
            <a:pPr lvl="1"/>
            <a:r>
              <a:t>Next conference calls scheduled for Thursday, February 27 and March 13, 2025 at 3pm ET</a:t>
            </a:r>
          </a:p>
        </p:txBody>
      </p:sp>
      <p:sp>
        <p:nvSpPr>
          <p:cNvPr id="74" name="Slide Number"/>
          <p:cNvSpPr txBox="1">
            <a:spLocks noGrp="1"/>
          </p:cNvSpPr>
          <p:nvPr>
            <p:ph type="sldNum" sz="quarter" idx="2"/>
          </p:nvPr>
        </p:nvSpPr>
        <p:spPr>
          <a:xfrm>
            <a:off x="23495000" y="13338342"/>
            <a:ext cx="635000" cy="2592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1160859"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FFFFFF"/>
                </a:solidFill>
                <a:effectLst/>
                <a:uFill>
                  <a:solidFill>
                    <a:srgbClr val="000000"/>
                  </a:solidFill>
                </a:uFill>
                <a:latin typeface="Arial"/>
                <a:ea typeface="Arial"/>
                <a:cs typeface="Arial"/>
                <a:sym typeface="Arial"/>
              </a:defRPr>
            </a:lvl1pPr>
            <a:lvl2pPr marL="81280" marR="81280" indent="342900" algn="l" defTabSz="1821656"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
                  <a:solidFill>
                    <a:srgbClr val="000000"/>
                  </a:solidFill>
                </a:uFill>
                <a:latin typeface="Arial"/>
                <a:ea typeface="Arial"/>
                <a:cs typeface="Arial"/>
                <a:sym typeface="Arial"/>
              </a:defRPr>
            </a:lvl2pPr>
            <a:lvl3pPr marL="81280" marR="81280" indent="685800" algn="l" defTabSz="1821656"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
                  <a:solidFill>
                    <a:srgbClr val="000000"/>
                  </a:solidFill>
                </a:uFill>
                <a:latin typeface="Arial"/>
                <a:ea typeface="Arial"/>
                <a:cs typeface="Arial"/>
                <a:sym typeface="Arial"/>
              </a:defRPr>
            </a:lvl3pPr>
            <a:lvl4pPr marL="81280" marR="81280" indent="1028700" algn="l" defTabSz="1821656"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
                  <a:solidFill>
                    <a:srgbClr val="000000"/>
                  </a:solidFill>
                </a:uFill>
                <a:latin typeface="Arial"/>
                <a:ea typeface="Arial"/>
                <a:cs typeface="Arial"/>
                <a:sym typeface="Arial"/>
              </a:defRPr>
            </a:lvl4pPr>
            <a:lvl5pPr marL="81280" marR="81280" indent="1371600" algn="l" defTabSz="1821656"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
                  <a:solidFill>
                    <a:srgbClr val="000000"/>
                  </a:solidFill>
                </a:uFill>
                <a:latin typeface="Arial"/>
                <a:ea typeface="Arial"/>
                <a:cs typeface="Arial"/>
                <a:sym typeface="Arial"/>
              </a:defRPr>
            </a:lvl5pPr>
            <a:lvl6pPr marL="81280" marR="81280" indent="1714500" algn="l" defTabSz="1821656"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
                  <a:solidFill>
                    <a:srgbClr val="000000"/>
                  </a:solidFill>
                </a:uFill>
                <a:latin typeface="Arial"/>
                <a:ea typeface="Arial"/>
                <a:cs typeface="Arial"/>
                <a:sym typeface="Arial"/>
              </a:defRPr>
            </a:lvl6pPr>
            <a:lvl7pPr marL="81280" marR="81280" indent="2057400" algn="l" defTabSz="1821656"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
                  <a:solidFill>
                    <a:srgbClr val="000000"/>
                  </a:solidFill>
                </a:uFill>
                <a:latin typeface="Arial"/>
                <a:ea typeface="Arial"/>
                <a:cs typeface="Arial"/>
                <a:sym typeface="Arial"/>
              </a:defRPr>
            </a:lvl7pPr>
            <a:lvl8pPr marL="81280" marR="81280" indent="2400300" algn="l" defTabSz="1821656"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
                  <a:solidFill>
                    <a:srgbClr val="000000"/>
                  </a:solidFill>
                </a:uFill>
                <a:latin typeface="Arial"/>
                <a:ea typeface="Arial"/>
                <a:cs typeface="Arial"/>
                <a:sym typeface="Arial"/>
              </a:defRPr>
            </a:lvl8pPr>
            <a:lvl9pPr marL="81280" marR="81280" indent="2743200" algn="l" defTabSz="1821656"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
                  <a:solidFill>
                    <a:srgbClr val="000000"/>
                  </a:solidFill>
                </a:uFill>
                <a:latin typeface="Arial"/>
                <a:ea typeface="Arial"/>
                <a:cs typeface="Arial"/>
                <a:sym typeface="Arial"/>
              </a:defRPr>
            </a:lvl9pPr>
          </a:lstStyle>
          <a:p>
            <a:fld id="{86CB4B4D-7CA3-9044-876B-883B54F8677D}" type="slidenum">
              <a:rPr lang="en-US" smtClean="0"/>
              <a:pPr/>
              <a:t>46</a:t>
            </a:fld>
            <a:endParaRPr/>
          </a:p>
        </p:txBody>
      </p:sp>
    </p:spTree>
    <p:extLst>
      <p:ext uri="{BB962C8B-B14F-4D97-AF65-F5344CB8AC3E}">
        <p14:creationId xmlns:p14="http://schemas.microsoft.com/office/powerpoint/2010/main" val="1402455622"/>
      </p:ext>
    </p:extLst>
  </p:cSld>
  <p:clrMapOvr>
    <a:masterClrMapping/>
  </p:clrMapOvr>
  <p:transition spd="med"/>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 name="Shape 359"/>
          <p:cNvSpPr>
            <a:spLocks noGrp="1"/>
          </p:cNvSpPr>
          <p:nvPr>
            <p:ph type="title"/>
          </p:nvPr>
        </p:nvSpPr>
        <p:spPr>
          <a:prstGeom prst="rect">
            <a:avLst/>
          </a:prstGeom>
        </p:spPr>
        <p:txBody>
          <a:bodyPr/>
          <a:lstStyle/>
          <a:p>
            <a:r>
              <a:rPr dirty="0"/>
              <a:t>Liaison Status</a:t>
            </a:r>
            <a:r>
              <a:rPr lang="en-US" dirty="0"/>
              <a:t> – February 2025</a:t>
            </a:r>
            <a:endParaRPr dirty="0"/>
          </a:p>
        </p:txBody>
      </p:sp>
    </p:spTree>
    <p:extLst>
      <p:ext uri="{BB962C8B-B14F-4D97-AF65-F5344CB8AC3E}">
        <p14:creationId xmlns:p14="http://schemas.microsoft.com/office/powerpoint/2010/main" val="2086051931"/>
      </p:ext>
    </p:extLst>
  </p:cSld>
  <p:clrMapOvr>
    <a:masterClrMapping/>
  </p:clrMapOvr>
  <p:transition spd="slow"/>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 name="Shape 368"/>
          <p:cNvSpPr>
            <a:spLocks noGrp="1"/>
          </p:cNvSpPr>
          <p:nvPr>
            <p:ph type="title"/>
          </p:nvPr>
        </p:nvSpPr>
        <p:spPr>
          <a:prstGeom prst="rect">
            <a:avLst/>
          </a:prstGeom>
        </p:spPr>
        <p:txBody>
          <a:bodyPr/>
          <a:lstStyle/>
          <a:p>
            <a:r>
              <a:rPr lang="en-US" sz="2333" dirty="0"/>
              <a:t>Linux Foundation </a:t>
            </a:r>
            <a:r>
              <a:rPr lang="en-US" sz="2333" dirty="0" err="1"/>
              <a:t>OpenPrinting</a:t>
            </a:r>
            <a:endParaRPr sz="2333" dirty="0"/>
          </a:p>
        </p:txBody>
      </p:sp>
      <p:sp>
        <p:nvSpPr>
          <p:cNvPr id="3" name="Text Placeholder 2">
            <a:extLst>
              <a:ext uri="{FF2B5EF4-FFF2-40B4-BE49-F238E27FC236}">
                <a16:creationId xmlns:a16="http://schemas.microsoft.com/office/drawing/2014/main" id="{F6CBD45F-8AA1-3641-8AD8-D31A8892205B}"/>
              </a:ext>
            </a:extLst>
          </p:cNvPr>
          <p:cNvSpPr>
            <a:spLocks noGrp="1"/>
          </p:cNvSpPr>
          <p:nvPr>
            <p:ph type="body" idx="1"/>
          </p:nvPr>
        </p:nvSpPr>
        <p:spPr>
          <a:xfrm>
            <a:off x="569076" y="979914"/>
            <a:ext cx="8971164" cy="4449703"/>
          </a:xfrm>
        </p:spPr>
        <p:txBody>
          <a:bodyPr>
            <a:normAutofit fontScale="47500" lnSpcReduction="20000"/>
          </a:bodyPr>
          <a:lstStyle/>
          <a:p>
            <a:pPr marL="37627" indent="0">
              <a:buNone/>
            </a:pPr>
            <a:endParaRPr lang="en-US" sz="1600" b="1" dirty="0"/>
          </a:p>
          <a:p>
            <a:pPr marL="37627" indent="0" algn="l" fontAlgn="base">
              <a:buNone/>
            </a:pPr>
            <a:r>
              <a:rPr lang="en-US" sz="2800" i="0" dirty="0" err="1">
                <a:solidFill>
                  <a:srgbClr val="242424"/>
                </a:solidFill>
                <a:effectLst/>
              </a:rPr>
              <a:t>OpenPrinting</a:t>
            </a:r>
            <a:r>
              <a:rPr lang="en-US" sz="2800" i="0" dirty="0">
                <a:solidFill>
                  <a:srgbClr val="242424"/>
                </a:solidFill>
                <a:effectLst/>
              </a:rPr>
              <a:t> CUPS (</a:t>
            </a:r>
            <a:r>
              <a:rPr lang="en-US" sz="2800" i="0" dirty="0" err="1">
                <a:solidFill>
                  <a:srgbClr val="242424"/>
                </a:solidFill>
                <a:effectLst/>
              </a:rPr>
              <a:t>ZdenekDohnal</a:t>
            </a:r>
            <a:r>
              <a:rPr lang="en-US" sz="2800" i="0" dirty="0">
                <a:solidFill>
                  <a:srgbClr val="242424"/>
                </a:solidFill>
                <a:effectLst/>
              </a:rPr>
              <a:t>, RedHat / Mike Sweet, Lakeside Robotics)</a:t>
            </a:r>
            <a:endParaRPr lang="en-US" sz="2800" dirty="0">
              <a:solidFill>
                <a:srgbClr val="242424"/>
              </a:solidFill>
            </a:endParaRPr>
          </a:p>
          <a:p>
            <a:pPr fontAlgn="base"/>
            <a:r>
              <a:rPr lang="en-US" sz="2500" b="0" i="0" dirty="0">
                <a:solidFill>
                  <a:srgbClr val="242424"/>
                </a:solidFill>
                <a:effectLst/>
              </a:rPr>
              <a:t>Current v2.x release is OP CUPS v2.4.11 on 30 September 2024 </a:t>
            </a:r>
          </a:p>
          <a:p>
            <a:pPr lvl="1" fontAlgn="base"/>
            <a:r>
              <a:rPr lang="en-US" sz="2300" i="0" dirty="0">
                <a:solidFill>
                  <a:srgbClr val="242424"/>
                </a:solidFill>
                <a:effectLst/>
                <a:hlinkClick r:id="rId2"/>
              </a:rPr>
              <a:t>https://openprinting.github.io/cups-2.4.11</a:t>
            </a:r>
            <a:endParaRPr lang="en-US" sz="2300" dirty="0">
              <a:solidFill>
                <a:srgbClr val="242424"/>
              </a:solidFill>
            </a:endParaRPr>
          </a:p>
          <a:p>
            <a:pPr fontAlgn="base"/>
            <a:r>
              <a:rPr lang="en-US" sz="2500" b="0" i="0" dirty="0">
                <a:solidFill>
                  <a:srgbClr val="242424"/>
                </a:solidFill>
                <a:effectLst/>
                <a:highlight>
                  <a:srgbClr val="FFFF00"/>
                </a:highlight>
              </a:rPr>
              <a:t>Current v3.x release is OP CUPS v3.0rc3 on 22 October</a:t>
            </a:r>
            <a:r>
              <a:rPr lang="en-US" sz="2500" dirty="0">
                <a:solidFill>
                  <a:srgbClr val="242424"/>
                </a:solidFill>
                <a:highlight>
                  <a:srgbClr val="FFFF00"/>
                </a:highlight>
              </a:rPr>
              <a:t> </a:t>
            </a:r>
            <a:r>
              <a:rPr lang="en-US" sz="2500" b="0" i="0" dirty="0">
                <a:solidFill>
                  <a:srgbClr val="242424"/>
                </a:solidFill>
                <a:effectLst/>
                <a:highlight>
                  <a:srgbClr val="FFFF00"/>
                </a:highlight>
              </a:rPr>
              <a:t>2024 </a:t>
            </a:r>
            <a:endParaRPr lang="en-US" sz="2500" dirty="0">
              <a:solidFill>
                <a:srgbClr val="242424"/>
              </a:solidFill>
              <a:highlight>
                <a:srgbClr val="FFFF00"/>
              </a:highlight>
            </a:endParaRPr>
          </a:p>
          <a:p>
            <a:pPr lvl="1" fontAlgn="base"/>
            <a:r>
              <a:rPr lang="en-US" sz="2300" b="0" i="0" dirty="0">
                <a:solidFill>
                  <a:srgbClr val="242424"/>
                </a:solidFill>
                <a:effectLst/>
                <a:highlight>
                  <a:srgbClr val="FFFF00"/>
                </a:highlight>
                <a:hlinkClick r:id="rId3"/>
              </a:rPr>
              <a:t>https://github.com/OpenPrinting/libcups/releases/v3.0rc3</a:t>
            </a:r>
            <a:endParaRPr lang="en-US" sz="2300" b="0" i="0" dirty="0">
              <a:solidFill>
                <a:srgbClr val="242424"/>
              </a:solidFill>
              <a:effectLst/>
              <a:highlight>
                <a:srgbClr val="FFFF00"/>
              </a:highlight>
            </a:endParaRPr>
          </a:p>
          <a:p>
            <a:pPr marL="37627" indent="0" algn="l" fontAlgn="base">
              <a:buNone/>
            </a:pPr>
            <a:br>
              <a:rPr lang="en-US" sz="2300" b="0" i="0" dirty="0">
                <a:solidFill>
                  <a:srgbClr val="242424"/>
                </a:solidFill>
                <a:effectLst/>
              </a:rPr>
            </a:br>
            <a:r>
              <a:rPr lang="en-US" sz="2800" b="0" i="0" dirty="0" err="1">
                <a:solidFill>
                  <a:srgbClr val="242424"/>
                </a:solidFill>
                <a:effectLst/>
                <a:highlight>
                  <a:srgbClr val="FFFF00"/>
                </a:highlight>
              </a:rPr>
              <a:t>OpenPrinting</a:t>
            </a:r>
            <a:r>
              <a:rPr lang="en-US" sz="2800" b="0" i="0" dirty="0">
                <a:solidFill>
                  <a:srgbClr val="242424"/>
                </a:solidFill>
                <a:effectLst/>
                <a:highlight>
                  <a:srgbClr val="FFFF00"/>
                </a:highlight>
              </a:rPr>
              <a:t> CUPS Filters (Till </a:t>
            </a:r>
            <a:r>
              <a:rPr lang="en-US" sz="2800" b="0" i="0" dirty="0" err="1">
                <a:solidFill>
                  <a:srgbClr val="242424"/>
                </a:solidFill>
                <a:effectLst/>
                <a:highlight>
                  <a:srgbClr val="FFFF00"/>
                </a:highlight>
              </a:rPr>
              <a:t>Kamppeter</a:t>
            </a:r>
            <a:r>
              <a:rPr lang="en-US" sz="2800" b="0" i="0" dirty="0">
                <a:solidFill>
                  <a:srgbClr val="242424"/>
                </a:solidFill>
                <a:effectLst/>
                <a:highlight>
                  <a:srgbClr val="FFFF00"/>
                </a:highlight>
              </a:rPr>
              <a:t>, Ubuntu, OP Manager)</a:t>
            </a:r>
          </a:p>
          <a:p>
            <a:pPr fontAlgn="base"/>
            <a:r>
              <a:rPr lang="en-US" sz="2500" b="0" i="0" dirty="0">
                <a:solidFill>
                  <a:srgbClr val="242424"/>
                </a:solidFill>
                <a:effectLst/>
                <a:highlight>
                  <a:srgbClr val="FFFF00"/>
                </a:highlight>
              </a:rPr>
              <a:t>Current v2.x release is OP CUPS Filters v2.1.0 on 17 October 2024 </a:t>
            </a:r>
          </a:p>
          <a:p>
            <a:pPr lvl="1" fontAlgn="base"/>
            <a:r>
              <a:rPr lang="en-US" sz="2300" dirty="0">
                <a:solidFill>
                  <a:srgbClr val="242424"/>
                </a:solidFill>
                <a:highlight>
                  <a:srgbClr val="FFFF00"/>
                </a:highlight>
                <a:hlinkClick r:id="rId4"/>
              </a:rPr>
              <a:t>https://github.com/OpenPrinting/libcupsfilters/releases/tag/2.1.0</a:t>
            </a:r>
            <a:br>
              <a:rPr lang="en-US" sz="2300" b="0" i="0" dirty="0">
                <a:solidFill>
                  <a:srgbClr val="242424"/>
                </a:solidFill>
                <a:effectLst/>
              </a:rPr>
            </a:br>
            <a:endParaRPr lang="en-US" sz="2300" b="0" i="0" dirty="0">
              <a:solidFill>
                <a:srgbClr val="242424"/>
              </a:solidFill>
              <a:effectLst/>
            </a:endParaRPr>
          </a:p>
          <a:p>
            <a:pPr marL="69362" indent="0" fontAlgn="base">
              <a:buNone/>
            </a:pPr>
            <a:r>
              <a:rPr lang="en-US" sz="2722" b="0" i="0" dirty="0" err="1">
                <a:solidFill>
                  <a:srgbClr val="242424"/>
                </a:solidFill>
                <a:effectLst/>
              </a:rPr>
              <a:t>OpenPrinting</a:t>
            </a:r>
            <a:r>
              <a:rPr lang="en-US" sz="2722" b="0" i="0" dirty="0">
                <a:solidFill>
                  <a:srgbClr val="242424"/>
                </a:solidFill>
                <a:effectLst/>
              </a:rPr>
              <a:t> PAPPL (Printer Application) (Mike Sweet, Lakeside Robotics)</a:t>
            </a:r>
            <a:endParaRPr lang="en-US" sz="2722" dirty="0">
              <a:solidFill>
                <a:srgbClr val="242424"/>
              </a:solidFill>
            </a:endParaRPr>
          </a:p>
          <a:p>
            <a:pPr marL="412262" indent="-342900" fontAlgn="base"/>
            <a:r>
              <a:rPr lang="en-US" sz="2500" b="0" i="0" dirty="0">
                <a:solidFill>
                  <a:srgbClr val="242424"/>
                </a:solidFill>
                <a:effectLst/>
              </a:rPr>
              <a:t>Current release is PAPPL v1.4.7 on 15 October 2024 </a:t>
            </a:r>
          </a:p>
          <a:p>
            <a:pPr marL="840740" lvl="1" indent="-342900" fontAlgn="base"/>
            <a:r>
              <a:rPr lang="en-US" sz="2300" b="0" i="0" dirty="0">
                <a:solidFill>
                  <a:srgbClr val="242424"/>
                </a:solidFill>
                <a:effectLst/>
                <a:hlinkClick r:id="rId5"/>
              </a:rPr>
              <a:t>https://github.com/michaelrsweet/pappl/releases/tag/v1.4.7</a:t>
            </a:r>
            <a:br>
              <a:rPr lang="en-US" sz="1878" b="0" i="0" dirty="0">
                <a:solidFill>
                  <a:srgbClr val="242424"/>
                </a:solidFill>
                <a:effectLst/>
              </a:rPr>
            </a:br>
            <a:endParaRPr lang="en-US" sz="1878" b="0" i="0" dirty="0">
              <a:solidFill>
                <a:srgbClr val="242424"/>
              </a:solidFill>
              <a:effectLst/>
            </a:endParaRPr>
          </a:p>
          <a:p>
            <a:pPr marL="37627" indent="0" fontAlgn="base">
              <a:buNone/>
            </a:pPr>
            <a:r>
              <a:rPr lang="en-US" sz="2800" b="0" i="0" dirty="0" err="1">
                <a:solidFill>
                  <a:srgbClr val="242424"/>
                </a:solidFill>
                <a:effectLst/>
              </a:rPr>
              <a:t>OpenPrinting</a:t>
            </a:r>
            <a:r>
              <a:rPr lang="en-US" sz="2800" b="0" i="0" dirty="0">
                <a:solidFill>
                  <a:srgbClr val="242424"/>
                </a:solidFill>
                <a:effectLst/>
              </a:rPr>
              <a:t> Website, News, and Minutes</a:t>
            </a:r>
            <a:endParaRPr lang="en-US" sz="2800" dirty="0">
              <a:solidFill>
                <a:srgbClr val="242424"/>
              </a:solidFill>
            </a:endParaRPr>
          </a:p>
          <a:p>
            <a:pPr fontAlgn="base"/>
            <a:r>
              <a:rPr lang="en-US" sz="2500" b="0" i="0" dirty="0">
                <a:solidFill>
                  <a:srgbClr val="242424"/>
                </a:solidFill>
                <a:effectLst/>
              </a:rPr>
              <a:t>OpenPrinting</a:t>
            </a:r>
            <a:r>
              <a:rPr lang="en-US" sz="2300" b="0" i="0" dirty="0">
                <a:solidFill>
                  <a:srgbClr val="242424"/>
                </a:solidFill>
                <a:effectLst/>
              </a:rPr>
              <a:t> </a:t>
            </a:r>
            <a:r>
              <a:rPr lang="en-US" sz="2500" b="0" i="0" dirty="0">
                <a:solidFill>
                  <a:srgbClr val="242424"/>
                </a:solidFill>
                <a:effectLst/>
              </a:rPr>
              <a:t>Website</a:t>
            </a:r>
            <a:r>
              <a:rPr lang="en-US" sz="2300" dirty="0">
                <a:solidFill>
                  <a:srgbClr val="242424"/>
                </a:solidFill>
              </a:rPr>
              <a:t> </a:t>
            </a:r>
          </a:p>
          <a:p>
            <a:pPr lvl="1" fontAlgn="base"/>
            <a:r>
              <a:rPr lang="en-US" sz="2300" b="0" i="0" dirty="0">
                <a:solidFill>
                  <a:srgbClr val="242424"/>
                </a:solidFill>
                <a:effectLst/>
                <a:hlinkClick r:id="rId6"/>
              </a:rPr>
              <a:t>https://openprinting.github.io/</a:t>
            </a:r>
            <a:endParaRPr lang="en-US" sz="2300" b="0" i="0" dirty="0">
              <a:solidFill>
                <a:srgbClr val="242424"/>
              </a:solidFill>
              <a:effectLst/>
            </a:endParaRPr>
          </a:p>
          <a:p>
            <a:pPr fontAlgn="base"/>
            <a:r>
              <a:rPr lang="en-US" sz="2500" b="0" i="0" dirty="0">
                <a:solidFill>
                  <a:srgbClr val="242424"/>
                </a:solidFill>
                <a:effectLst/>
                <a:highlight>
                  <a:srgbClr val="FFFF00"/>
                </a:highlight>
              </a:rPr>
              <a:t>OpenPrinting News </a:t>
            </a:r>
          </a:p>
          <a:p>
            <a:pPr lvl="1" fontAlgn="base"/>
            <a:r>
              <a:rPr lang="en-US" sz="2300" b="0" i="0" dirty="0">
                <a:solidFill>
                  <a:srgbClr val="242424"/>
                </a:solidFill>
                <a:effectLst/>
                <a:highlight>
                  <a:srgbClr val="FFFF00"/>
                </a:highlight>
                <a:hlinkClick r:id="rId7"/>
              </a:rPr>
              <a:t>https://openprinting.github.io/news/</a:t>
            </a:r>
            <a:endParaRPr lang="en-US" sz="2300" b="0" i="0" dirty="0">
              <a:solidFill>
                <a:srgbClr val="242424"/>
              </a:solidFill>
              <a:effectLst/>
              <a:highlight>
                <a:srgbClr val="FFFF00"/>
              </a:highlight>
            </a:endParaRPr>
          </a:p>
          <a:p>
            <a:pPr lvl="1" fontAlgn="base"/>
            <a:r>
              <a:rPr lang="en-US" sz="2300" b="0" i="0" dirty="0">
                <a:solidFill>
                  <a:srgbClr val="242424"/>
                </a:solidFill>
                <a:effectLst/>
                <a:highlight>
                  <a:srgbClr val="FFFF00"/>
                </a:highlight>
                <a:hlinkClick r:id="rId8"/>
              </a:rPr>
              <a:t>https://openprinting.github.io/OpenPrinting-News-Google-Summer-of-Code-2025-Project-Ideas-List-posted/</a:t>
            </a:r>
            <a:endParaRPr lang="en-US" sz="2300" b="0" i="0" dirty="0">
              <a:solidFill>
                <a:srgbClr val="242424"/>
              </a:solidFill>
              <a:effectLst/>
              <a:highlight>
                <a:srgbClr val="FFFF00"/>
              </a:highlight>
            </a:endParaRPr>
          </a:p>
          <a:p>
            <a:pPr fontAlgn="base"/>
            <a:r>
              <a:rPr lang="en-US" sz="2500" b="0" i="0" dirty="0">
                <a:solidFill>
                  <a:srgbClr val="242424"/>
                </a:solidFill>
                <a:effectLst/>
              </a:rPr>
              <a:t>OpenPrinting Monthly Minutes </a:t>
            </a:r>
            <a:endParaRPr lang="en-US" sz="2300" dirty="0">
              <a:solidFill>
                <a:srgbClr val="242424"/>
              </a:solidFill>
            </a:endParaRPr>
          </a:p>
          <a:p>
            <a:pPr lvl="1" fontAlgn="base"/>
            <a:r>
              <a:rPr lang="en-US" sz="2300" b="0" i="0" dirty="0">
                <a:solidFill>
                  <a:srgbClr val="242424"/>
                </a:solidFill>
                <a:effectLst/>
                <a:hlinkClick r:id="rId9"/>
              </a:rPr>
              <a:t>http://ftp.pwg.org/pub/pwg/liaison/openprinting/minutes/</a:t>
            </a:r>
            <a:endParaRPr lang="en-US" sz="2300" b="0" i="0" dirty="0">
              <a:solidFill>
                <a:srgbClr val="242424"/>
              </a:solidFill>
              <a:effectLst/>
            </a:endParaRPr>
          </a:p>
          <a:p>
            <a:pPr marL="37627" indent="0">
              <a:buNone/>
            </a:pPr>
            <a:endParaRPr lang="en-US" sz="1600" b="1" dirty="0"/>
          </a:p>
          <a:p>
            <a:pPr marL="37627" indent="0" algn="ctr">
              <a:buNone/>
            </a:pPr>
            <a:endParaRPr lang="en-US" sz="1600" b="1" dirty="0"/>
          </a:p>
        </p:txBody>
      </p:sp>
    </p:spTree>
    <p:extLst>
      <p:ext uri="{BB962C8B-B14F-4D97-AF65-F5344CB8AC3E}">
        <p14:creationId xmlns:p14="http://schemas.microsoft.com/office/powerpoint/2010/main" val="3291218074"/>
      </p:ext>
    </p:extLst>
  </p:cSld>
  <p:clrMapOvr>
    <a:masterClrMapping/>
  </p:clrMapOvr>
  <p:transition spd="slow"/>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 name="Shape 368"/>
          <p:cNvSpPr>
            <a:spLocks noGrp="1"/>
          </p:cNvSpPr>
          <p:nvPr>
            <p:ph type="title"/>
          </p:nvPr>
        </p:nvSpPr>
        <p:spPr>
          <a:prstGeom prst="rect">
            <a:avLst/>
          </a:prstGeom>
        </p:spPr>
        <p:txBody>
          <a:bodyPr/>
          <a:lstStyle/>
          <a:p>
            <a:r>
              <a:rPr lang="en-US" sz="2700" dirty="0"/>
              <a:t>Trusted Computing Group (TCG)</a:t>
            </a:r>
            <a:endParaRPr sz="2700" dirty="0"/>
          </a:p>
        </p:txBody>
      </p:sp>
      <p:sp>
        <p:nvSpPr>
          <p:cNvPr id="3" name="Text Placeholder 2">
            <a:extLst>
              <a:ext uri="{FF2B5EF4-FFF2-40B4-BE49-F238E27FC236}">
                <a16:creationId xmlns:a16="http://schemas.microsoft.com/office/drawing/2014/main" id="{F6CBD45F-8AA1-3641-8AD8-D31A8892205B}"/>
              </a:ext>
            </a:extLst>
          </p:cNvPr>
          <p:cNvSpPr>
            <a:spLocks noGrp="1"/>
          </p:cNvSpPr>
          <p:nvPr>
            <p:ph type="body" idx="1"/>
          </p:nvPr>
        </p:nvSpPr>
        <p:spPr>
          <a:xfrm>
            <a:off x="569076" y="979914"/>
            <a:ext cx="8971164" cy="4449703"/>
          </a:xfrm>
        </p:spPr>
        <p:txBody>
          <a:bodyPr>
            <a:normAutofit lnSpcReduction="10000"/>
          </a:bodyPr>
          <a:lstStyle/>
          <a:p>
            <a:pPr marL="305608" marR="40640" lvl="0" indent="-264968" algn="l" defTabSz="914400" rtl="0" eaLnBrk="1" fontAlgn="auto" latinLnBrk="0" hangingPunct="1">
              <a:lnSpc>
                <a:spcPct val="100000"/>
              </a:lnSpc>
              <a:spcBef>
                <a:spcPts val="500"/>
              </a:spcBef>
              <a:spcAft>
                <a:spcPts val="0"/>
              </a:spcAft>
              <a:buClrTx/>
              <a:buSzPct val="100000"/>
              <a:buFontTx/>
              <a:buChar char="•"/>
              <a:tabLst/>
              <a:defRPr sz="1700"/>
            </a:pPr>
            <a:r>
              <a:rPr kumimoji="0" lang="en-US" sz="1400" b="1" i="0" u="none" strike="noStrike" kern="0" cap="none" spc="0" normalizeH="0" baseline="0" noProof="0" dirty="0">
                <a:ln>
                  <a:noFill/>
                </a:ln>
                <a:solidFill>
                  <a:srgbClr val="000000"/>
                </a:solidFill>
                <a:effectLst/>
                <a:uLnTx/>
                <a:uFill>
                  <a:solidFill>
                    <a:srgbClr val="000000"/>
                  </a:solidFill>
                </a:uFill>
                <a:latin typeface="Verdana"/>
                <a:ea typeface="Verdana"/>
                <a:sym typeface="Verdana"/>
              </a:rPr>
              <a:t>Recent and Next TCG Members Meetings</a:t>
            </a:r>
          </a:p>
          <a:p>
            <a:pPr marL="767715" marR="40640" lvl="1" indent="-269875" algn="l" defTabSz="914400" rtl="0" eaLnBrk="1" fontAlgn="auto" latinLnBrk="0" hangingPunct="1">
              <a:lnSpc>
                <a:spcPct val="100000"/>
              </a:lnSpc>
              <a:spcBef>
                <a:spcPts val="400"/>
              </a:spcBef>
              <a:spcAft>
                <a:spcPts val="0"/>
              </a:spcAft>
              <a:buClrTx/>
              <a:buSzPct val="100000"/>
              <a:buFontTx/>
              <a:buChar char="•"/>
              <a:tabLst/>
              <a:defRPr sz="1700"/>
            </a:pPr>
            <a:r>
              <a:rPr kumimoji="0" lang="en-US" sz="1100" b="1" i="0" u="none" strike="noStrike" kern="0" cap="none" spc="0" normalizeH="0" baseline="0" noProof="0" dirty="0">
                <a:ln>
                  <a:noFill/>
                </a:ln>
                <a:solidFill>
                  <a:srgbClr val="000000"/>
                </a:solidFill>
                <a:effectLst/>
                <a:uLnTx/>
                <a:uFill>
                  <a:solidFill>
                    <a:srgbClr val="000000"/>
                  </a:solidFill>
                </a:uFill>
                <a:latin typeface="Verdana"/>
                <a:ea typeface="Verdana"/>
                <a:sym typeface="Verdana"/>
              </a:rPr>
              <a:t>TCG Hybrid F2F (Boston, MA) – 29-31 October 2024 – Ira called in</a:t>
            </a:r>
          </a:p>
          <a:p>
            <a:pPr marL="767715" marR="40640" lvl="1" indent="-269875" algn="l" defTabSz="914400" rtl="0" eaLnBrk="1" fontAlgn="auto" latinLnBrk="0" hangingPunct="1">
              <a:lnSpc>
                <a:spcPct val="100000"/>
              </a:lnSpc>
              <a:spcBef>
                <a:spcPts val="400"/>
              </a:spcBef>
              <a:spcAft>
                <a:spcPts val="0"/>
              </a:spcAft>
              <a:buClrTx/>
              <a:buSzPct val="100000"/>
              <a:buFontTx/>
              <a:buChar char="•"/>
              <a:tabLst/>
              <a:defRPr sz="1700"/>
            </a:pPr>
            <a:r>
              <a:rPr kumimoji="0" lang="en-US" sz="1100" b="1" i="0" u="none" strike="noStrike" kern="0" cap="none" spc="0" normalizeH="0" baseline="0" noProof="0" dirty="0">
                <a:ln>
                  <a:noFill/>
                </a:ln>
                <a:solidFill>
                  <a:srgbClr val="000000"/>
                </a:solidFill>
                <a:effectLst/>
                <a:uLnTx/>
                <a:uFill>
                  <a:solidFill>
                    <a:srgbClr val="000000"/>
                  </a:solidFill>
                </a:uFill>
                <a:latin typeface="Verdana"/>
                <a:ea typeface="Verdana"/>
                <a:sym typeface="Verdana"/>
              </a:rPr>
              <a:t>TCG Hybrid F2F (Austin, TX) – 17-20 February 2025 – Ira to call in</a:t>
            </a:r>
          </a:p>
          <a:p>
            <a:pPr marL="767715" marR="40640" lvl="1" indent="-269875" algn="l" defTabSz="914400" rtl="0" eaLnBrk="1" fontAlgn="auto" latinLnBrk="0" hangingPunct="1">
              <a:lnSpc>
                <a:spcPct val="100000"/>
              </a:lnSpc>
              <a:spcBef>
                <a:spcPts val="400"/>
              </a:spcBef>
              <a:spcAft>
                <a:spcPts val="0"/>
              </a:spcAft>
              <a:buClrTx/>
              <a:buSzPct val="100000"/>
              <a:buFontTx/>
              <a:buChar char="•"/>
              <a:tabLst/>
              <a:defRPr sz="1700"/>
            </a:pPr>
            <a:r>
              <a:rPr kumimoji="0" lang="en-US" sz="1100" b="1" i="0" u="none" strike="noStrike" kern="0" cap="none" spc="0" normalizeH="0" baseline="0" noProof="0" dirty="0">
                <a:ln>
                  <a:noFill/>
                </a:ln>
                <a:solidFill>
                  <a:srgbClr val="000000"/>
                </a:solidFill>
                <a:effectLst/>
                <a:uLnTx/>
                <a:uFill>
                  <a:solidFill>
                    <a:srgbClr val="000000"/>
                  </a:solidFill>
                </a:uFill>
                <a:latin typeface="Verdana"/>
                <a:ea typeface="Verdana"/>
                <a:sym typeface="Verdana"/>
              </a:rPr>
              <a:t>TCG Hybrid F2F (Amsterdam, Netherlands) – 2-5 June 2025 – Ira to call in? (conflict w/ ISO TC22/SC32/WG11)</a:t>
            </a:r>
          </a:p>
          <a:p>
            <a:pPr marL="305608" marR="40640" lvl="0" indent="-264968" algn="l" defTabSz="914400" rtl="0" eaLnBrk="1" fontAlgn="auto" latinLnBrk="0" hangingPunct="1">
              <a:lnSpc>
                <a:spcPct val="100000"/>
              </a:lnSpc>
              <a:spcBef>
                <a:spcPts val="500"/>
              </a:spcBef>
              <a:spcAft>
                <a:spcPts val="0"/>
              </a:spcAft>
              <a:buClrTx/>
              <a:buSzPct val="100000"/>
              <a:buFontTx/>
              <a:buChar char="•"/>
              <a:tabLst/>
              <a:defRPr sz="1700"/>
            </a:pPr>
            <a:r>
              <a:rPr kumimoji="0" lang="en-US" sz="1400" b="1" i="0" u="none" strike="noStrike" kern="0" cap="none" spc="0" normalizeH="0" baseline="0" noProof="0" dirty="0">
                <a:ln>
                  <a:noFill/>
                </a:ln>
                <a:solidFill>
                  <a:srgbClr val="000000"/>
                </a:solidFill>
                <a:effectLst/>
                <a:highlight>
                  <a:srgbClr val="FFFF00"/>
                </a:highlight>
                <a:uLnTx/>
                <a:uFill>
                  <a:solidFill>
                    <a:srgbClr val="000000"/>
                  </a:solidFill>
                </a:uFill>
                <a:latin typeface="Verdana"/>
                <a:ea typeface="Verdana"/>
                <a:sym typeface="Verdana"/>
              </a:rPr>
              <a:t>Mobile Platform (MPWG) – Ira is co-chair and co-editor since November 2024</a:t>
            </a:r>
          </a:p>
          <a:p>
            <a:pPr marL="762808" marR="40640" lvl="1" indent="-264968" algn="l" defTabSz="914400" rtl="0" eaLnBrk="1" fontAlgn="auto" latinLnBrk="0" hangingPunct="1">
              <a:lnSpc>
                <a:spcPct val="100000"/>
              </a:lnSpc>
              <a:spcBef>
                <a:spcPts val="400"/>
              </a:spcBef>
              <a:spcAft>
                <a:spcPts val="0"/>
              </a:spcAft>
              <a:buClrTx/>
              <a:buSzPct val="100000"/>
              <a:buFontTx/>
              <a:buChar char="•"/>
              <a:tabLst/>
              <a:defRPr sz="1700"/>
            </a:pPr>
            <a:r>
              <a:rPr kumimoji="0" lang="en-US" sz="1100" b="1" i="0" u="none" strike="noStrike" kern="0" cap="none" spc="0" normalizeH="0" baseline="0" noProof="0" dirty="0">
                <a:ln>
                  <a:noFill/>
                </a:ln>
                <a:solidFill>
                  <a:srgbClr val="000000"/>
                </a:solidFill>
                <a:effectLst/>
                <a:uLnTx/>
                <a:uFill>
                  <a:solidFill>
                    <a:srgbClr val="000000"/>
                  </a:solidFill>
                </a:uFill>
                <a:latin typeface="Verdana"/>
                <a:ea typeface="Verdana"/>
                <a:sym typeface="Verdana"/>
              </a:rPr>
              <a:t>Formal Liaisons – GP (TEE, SE, TPS), ETSI (NFV/SAI Security and Privacy)</a:t>
            </a:r>
          </a:p>
          <a:p>
            <a:pPr marL="762808" marR="40640" lvl="1" indent="-264968" algn="l" defTabSz="914400" rtl="0" eaLnBrk="1" fontAlgn="auto" latinLnBrk="0" hangingPunct="1">
              <a:lnSpc>
                <a:spcPct val="100000"/>
              </a:lnSpc>
              <a:spcBef>
                <a:spcPts val="400"/>
              </a:spcBef>
              <a:spcAft>
                <a:spcPts val="0"/>
              </a:spcAft>
              <a:buClrTx/>
              <a:buSzPct val="100000"/>
              <a:buFontTx/>
              <a:buChar char="•"/>
              <a:tabLst/>
              <a:defRPr sz="1700"/>
            </a:pPr>
            <a:r>
              <a:rPr kumimoji="0" lang="en-US" sz="1100" b="1" i="0" u="none" strike="noStrike" kern="0" cap="none" spc="0" normalizeH="0" baseline="0" noProof="0" dirty="0">
                <a:ln>
                  <a:noFill/>
                </a:ln>
                <a:solidFill>
                  <a:srgbClr val="000000"/>
                </a:solidFill>
                <a:effectLst/>
                <a:uLnTx/>
                <a:uFill>
                  <a:solidFill>
                    <a:srgbClr val="000000"/>
                  </a:solidFill>
                </a:uFill>
                <a:latin typeface="Verdana"/>
                <a:ea typeface="Verdana"/>
                <a:sym typeface="Verdana"/>
              </a:rPr>
              <a:t>Informal Liaisons – 3GPP, GSMA, IETF, ISO, ITU-T, SAE, US NIST</a:t>
            </a:r>
          </a:p>
          <a:p>
            <a:pPr marL="762808" marR="40640" lvl="1" indent="-264968" defTabSz="914400">
              <a:defRPr sz="1700"/>
            </a:pPr>
            <a:r>
              <a:rPr kumimoji="0" lang="en-US" sz="1100" b="1" i="1" u="none" strike="noStrike" kern="0" cap="none" spc="0" normalizeH="0" baseline="0" noProof="0" dirty="0">
                <a:ln>
                  <a:noFill/>
                </a:ln>
                <a:solidFill>
                  <a:srgbClr val="0070C0"/>
                </a:solidFill>
                <a:effectLst/>
                <a:highlight>
                  <a:srgbClr val="FFFF00"/>
                </a:highlight>
                <a:uLnTx/>
                <a:uFill>
                  <a:solidFill>
                    <a:srgbClr val="000000"/>
                  </a:solidFill>
                </a:uFill>
                <a:latin typeface="Verdana"/>
                <a:ea typeface="Verdana"/>
                <a:sym typeface="Verdana"/>
              </a:rPr>
              <a:t>GP TPS Client API / Entity Attestation API / Keystore API – publication </a:t>
            </a:r>
            <a:r>
              <a:rPr lang="en-US" sz="1100" b="1" i="1" dirty="0">
                <a:solidFill>
                  <a:srgbClr val="0070C0"/>
                </a:solidFill>
                <a:highlight>
                  <a:srgbClr val="FFFF00"/>
                </a:highlight>
                <a:latin typeface="Verdana"/>
                <a:ea typeface="Verdana"/>
              </a:rPr>
              <a:t>Q1/Q2 2025 – joint w/ TCG</a:t>
            </a:r>
            <a:endParaRPr kumimoji="0" lang="en-US" sz="1100" b="1" i="1" u="none" strike="noStrike" kern="0" cap="none" spc="0" normalizeH="0" baseline="0" noProof="0" dirty="0">
              <a:ln>
                <a:noFill/>
              </a:ln>
              <a:solidFill>
                <a:srgbClr val="0070C0"/>
              </a:solidFill>
              <a:effectLst/>
              <a:highlight>
                <a:srgbClr val="FFFF00"/>
              </a:highlight>
              <a:uLnTx/>
              <a:uFill>
                <a:solidFill>
                  <a:srgbClr val="000000"/>
                </a:solidFill>
              </a:uFill>
              <a:latin typeface="Verdana"/>
              <a:ea typeface="Verdana"/>
              <a:sym typeface="Verdana"/>
            </a:endParaRPr>
          </a:p>
          <a:p>
            <a:pPr marL="762808" marR="40640" lvl="1" indent="-264968" algn="l" defTabSz="914400" rtl="0" eaLnBrk="1" fontAlgn="auto" latinLnBrk="0" hangingPunct="1">
              <a:lnSpc>
                <a:spcPct val="100000"/>
              </a:lnSpc>
              <a:spcBef>
                <a:spcPts val="400"/>
              </a:spcBef>
              <a:spcAft>
                <a:spcPts val="0"/>
              </a:spcAft>
              <a:buClrTx/>
              <a:buSzPct val="100000"/>
              <a:buFontTx/>
              <a:buChar char="•"/>
              <a:tabLst/>
              <a:defRPr sz="1700"/>
            </a:pPr>
            <a:r>
              <a:rPr kumimoji="0" lang="en-US" sz="1100" b="1" i="1" u="none" strike="noStrike" kern="0" cap="none" spc="0" normalizeH="0" baseline="0" noProof="0" dirty="0">
                <a:ln>
                  <a:noFill/>
                </a:ln>
                <a:solidFill>
                  <a:srgbClr val="0070C0"/>
                </a:solidFill>
                <a:effectLst/>
                <a:uLnTx/>
                <a:uFill>
                  <a:solidFill>
                    <a:srgbClr val="000000"/>
                  </a:solidFill>
                </a:uFill>
                <a:latin typeface="Verdana"/>
                <a:ea typeface="Verdana"/>
                <a:sym typeface="Verdana"/>
              </a:rPr>
              <a:t>TCG TPM 2.0 Mobile Common Profile v2 – work-in-progress since Q1 2024</a:t>
            </a:r>
          </a:p>
          <a:p>
            <a:pPr marL="762808" marR="40640" lvl="1" indent="-264968" algn="l" defTabSz="914400" rtl="0" eaLnBrk="1" fontAlgn="auto" latinLnBrk="0" hangingPunct="1">
              <a:lnSpc>
                <a:spcPct val="100000"/>
              </a:lnSpc>
              <a:spcBef>
                <a:spcPts val="400"/>
              </a:spcBef>
              <a:spcAft>
                <a:spcPts val="0"/>
              </a:spcAft>
              <a:buClrTx/>
              <a:buSzPct val="100000"/>
              <a:buFontTx/>
              <a:buChar char="•"/>
              <a:tabLst/>
              <a:defRPr sz="1700"/>
            </a:pPr>
            <a:r>
              <a:rPr kumimoji="0" lang="en-US" sz="1100" b="1" i="1" u="none" strike="noStrike" kern="0" cap="none" spc="0" normalizeH="0" baseline="0" noProof="0" dirty="0">
                <a:ln>
                  <a:noFill/>
                </a:ln>
                <a:solidFill>
                  <a:srgbClr val="0070C0"/>
                </a:solidFill>
                <a:effectLst/>
                <a:highlight>
                  <a:srgbClr val="FFFF00"/>
                </a:highlight>
                <a:uLnTx/>
                <a:uFill>
                  <a:solidFill>
                    <a:srgbClr val="000000"/>
                  </a:solidFill>
                </a:uFill>
                <a:latin typeface="Verdana"/>
                <a:ea typeface="Verdana"/>
                <a:sym typeface="Verdana"/>
              </a:rPr>
              <a:t>TCG MARS 1.0 Mobile Profile – work-in-progress since Q4 2023</a:t>
            </a:r>
          </a:p>
          <a:p>
            <a:pPr marL="762808" marR="40640" lvl="1" indent="-264968" defTabSz="914400">
              <a:defRPr sz="1700"/>
            </a:pPr>
            <a:r>
              <a:rPr kumimoji="0" lang="en-US" sz="1100" b="1" i="1" u="none" strike="noStrike" kern="0" cap="none" spc="0" normalizeH="0" baseline="0" noProof="0" dirty="0">
                <a:ln>
                  <a:noFill/>
                </a:ln>
                <a:solidFill>
                  <a:srgbClr val="0070C0"/>
                </a:solidFill>
                <a:effectLst/>
                <a:uLnTx/>
                <a:uFill>
                  <a:solidFill>
                    <a:srgbClr val="000000"/>
                  </a:solidFill>
                </a:uFill>
                <a:latin typeface="Verdana"/>
                <a:ea typeface="Verdana"/>
                <a:sym typeface="Verdana"/>
              </a:rPr>
              <a:t>TCG Mobile Reference Architecture v2 – published August 2023</a:t>
            </a:r>
          </a:p>
          <a:p>
            <a:pPr marL="762808" marR="40640" lvl="1" indent="-264968" defTabSz="914400">
              <a:defRPr sz="1700"/>
            </a:pPr>
            <a:r>
              <a:rPr kumimoji="0" lang="en-US" sz="1100" b="1" i="1" u="none" strike="noStrike" kern="0" cap="none" spc="0" normalizeH="0" baseline="0" noProof="0" dirty="0">
                <a:ln>
                  <a:noFill/>
                </a:ln>
                <a:solidFill>
                  <a:srgbClr val="0070C0"/>
                </a:solidFill>
                <a:effectLst/>
                <a:uLnTx/>
                <a:uFill>
                  <a:solidFill>
                    <a:srgbClr val="000000"/>
                  </a:solidFill>
                </a:uFill>
                <a:latin typeface="Verdana"/>
                <a:ea typeface="Verdana"/>
                <a:sym typeface="Verdana"/>
              </a:rPr>
              <a:t>TCG TMS Use Cases v2 – published September 2018</a:t>
            </a:r>
          </a:p>
          <a:p>
            <a:pPr marL="362758" marR="40640" lvl="0" indent="-264968" algn="l" defTabSz="914400" rtl="0" eaLnBrk="1" fontAlgn="auto" latinLnBrk="0" hangingPunct="1">
              <a:lnSpc>
                <a:spcPct val="100000"/>
              </a:lnSpc>
              <a:spcBef>
                <a:spcPts val="500"/>
              </a:spcBef>
              <a:spcAft>
                <a:spcPts val="0"/>
              </a:spcAft>
              <a:buClrTx/>
              <a:buSzPct val="100000"/>
              <a:buFontTx/>
              <a:buChar char="•"/>
              <a:tabLst/>
              <a:defRPr sz="1700"/>
            </a:pPr>
            <a:r>
              <a:rPr kumimoji="0" lang="en-US" sz="1400" b="1" i="0" u="none" strike="noStrike" kern="0" cap="none" spc="0" normalizeH="0" baseline="0" noProof="0" dirty="0">
                <a:ln>
                  <a:noFill/>
                </a:ln>
                <a:solidFill>
                  <a:srgbClr val="000000"/>
                </a:solidFill>
                <a:effectLst/>
                <a:uLnTx/>
                <a:uFill>
                  <a:solidFill>
                    <a:srgbClr val="000000"/>
                  </a:solidFill>
                </a:uFill>
                <a:latin typeface="Verdana"/>
                <a:ea typeface="Verdana"/>
                <a:sym typeface="Verdana"/>
              </a:rPr>
              <a:t>Recent Specifications</a:t>
            </a:r>
          </a:p>
          <a:p>
            <a:pPr marL="762808" marR="40640" lvl="1" indent="-264968" algn="l" defTabSz="914400" rtl="0" eaLnBrk="1" fontAlgn="auto" latinLnBrk="0" hangingPunct="1">
              <a:lnSpc>
                <a:spcPct val="100000"/>
              </a:lnSpc>
              <a:spcBef>
                <a:spcPts val="400"/>
              </a:spcBef>
              <a:spcAft>
                <a:spcPts val="0"/>
              </a:spcAft>
              <a:buClrTx/>
              <a:buSzPct val="100000"/>
              <a:buFontTx/>
              <a:buChar char="•"/>
              <a:tabLst/>
              <a:defRPr sz="1700"/>
            </a:pPr>
            <a:r>
              <a:rPr kumimoji="0" lang="en-US" sz="1100" b="1" i="0" u="none" strike="noStrike" kern="0" cap="none" spc="0" normalizeH="0" baseline="0" noProof="0" dirty="0">
                <a:ln>
                  <a:noFill/>
                </a:ln>
                <a:solidFill>
                  <a:srgbClr val="0070C0"/>
                </a:solidFill>
                <a:effectLst/>
                <a:uLnTx/>
                <a:uFill>
                  <a:solidFill>
                    <a:srgbClr val="000000"/>
                  </a:solidFill>
                </a:uFill>
                <a:latin typeface="Verdana"/>
                <a:ea typeface="Verdana"/>
                <a:sym typeface="Verdana"/>
                <a:hlinkClick r:id="rId2"/>
              </a:rPr>
              <a:t>http://www.trustedcomputinggroup.org/resources</a:t>
            </a:r>
            <a:endParaRPr kumimoji="0" lang="en-US" sz="1100" b="1" i="0" u="none" strike="noStrike" kern="0" cap="none" spc="0" normalizeH="0" baseline="0" noProof="0" dirty="0">
              <a:ln>
                <a:noFill/>
              </a:ln>
              <a:solidFill>
                <a:srgbClr val="0070C0"/>
              </a:solidFill>
              <a:effectLst/>
              <a:uLnTx/>
              <a:uFill>
                <a:solidFill>
                  <a:srgbClr val="000000"/>
                </a:solidFill>
              </a:uFill>
              <a:latin typeface="Verdana"/>
              <a:ea typeface="Verdana"/>
              <a:sym typeface="Verdana"/>
            </a:endParaRPr>
          </a:p>
          <a:p>
            <a:pPr marL="762808" marR="40640" lvl="1" indent="-264968" defTabSz="914400">
              <a:defRPr sz="1700"/>
            </a:pPr>
            <a:r>
              <a:rPr kumimoji="0" lang="en-US" sz="1100" b="1" i="1" u="none" strike="noStrike" kern="0" cap="none" spc="0" normalizeH="0" baseline="0" noProof="0" dirty="0">
                <a:ln>
                  <a:noFill/>
                </a:ln>
                <a:solidFill>
                  <a:srgbClr val="0070C0"/>
                </a:solidFill>
                <a:effectLst/>
                <a:highlight>
                  <a:srgbClr val="FFFF00"/>
                </a:highlight>
                <a:uLnTx/>
                <a:uFill>
                  <a:solidFill>
                    <a:srgbClr val="000000"/>
                  </a:solidFill>
                </a:uFill>
                <a:latin typeface="Verdana"/>
                <a:ea typeface="Verdana"/>
                <a:sym typeface="Verdana"/>
              </a:rPr>
              <a:t>TCG PC Client Platform TPM Profile Specification for TPM 2.0 v1.06rc1 – public review January 2025</a:t>
            </a:r>
          </a:p>
          <a:p>
            <a:pPr marL="762808" marR="40640" lvl="1" indent="-264968" defTabSz="914400">
              <a:defRPr sz="1700"/>
            </a:pPr>
            <a:r>
              <a:rPr lang="en-US" sz="1100" b="1" i="1" dirty="0">
                <a:solidFill>
                  <a:srgbClr val="0070C0"/>
                </a:solidFill>
                <a:latin typeface="Verdana"/>
                <a:ea typeface="Verdana"/>
              </a:rPr>
              <a:t>TCG DICE Attestation Architecture v1.2rc1 </a:t>
            </a:r>
            <a:r>
              <a:rPr kumimoji="0" lang="en-US" sz="1100" b="1" i="1" u="none" strike="noStrike" kern="0" cap="none" spc="0" normalizeH="0" baseline="0" noProof="0" dirty="0">
                <a:ln>
                  <a:noFill/>
                </a:ln>
                <a:solidFill>
                  <a:srgbClr val="0070C0"/>
                </a:solidFill>
                <a:effectLst/>
                <a:uLnTx/>
                <a:uFill>
                  <a:solidFill>
                    <a:srgbClr val="000000"/>
                  </a:solidFill>
                </a:uFill>
                <a:latin typeface="Verdana"/>
                <a:ea typeface="Verdana"/>
                <a:sym typeface="Verdana"/>
              </a:rPr>
              <a:t>– public review January 2025</a:t>
            </a:r>
          </a:p>
          <a:p>
            <a:pPr marL="762808" marR="40640" lvl="1" indent="-264968" defTabSz="914400">
              <a:defRPr sz="1700"/>
            </a:pPr>
            <a:r>
              <a:rPr kumimoji="0" lang="en-US" sz="1100" b="1" i="1" u="none" strike="noStrike" kern="0" cap="none" spc="0" normalizeH="0" baseline="0" noProof="0" dirty="0">
                <a:ln>
                  <a:noFill/>
                </a:ln>
                <a:solidFill>
                  <a:srgbClr val="0070C0"/>
                </a:solidFill>
                <a:effectLst/>
                <a:uLnTx/>
                <a:uFill>
                  <a:solidFill>
                    <a:srgbClr val="000000"/>
                  </a:solidFill>
                </a:uFill>
                <a:latin typeface="Verdana"/>
                <a:ea typeface="Verdana"/>
                <a:sym typeface="Verdana"/>
              </a:rPr>
              <a:t>TCG OID Registry v1.00 – published December 2024</a:t>
            </a:r>
          </a:p>
          <a:p>
            <a:pPr marL="762808" marR="40640" lvl="1" indent="-264968" defTabSz="914400">
              <a:defRPr sz="1700"/>
            </a:pPr>
            <a:r>
              <a:rPr lang="en-US" sz="1100" b="1" i="1" dirty="0">
                <a:solidFill>
                  <a:srgbClr val="0070C0"/>
                </a:solidFill>
                <a:latin typeface="Verdana"/>
                <a:ea typeface="Verdana"/>
              </a:rPr>
              <a:t>TCG Canonical Event Log Format v1.1r10 – public review December 2024</a:t>
            </a:r>
            <a:endParaRPr kumimoji="0" lang="en-US" sz="1100" b="1" i="1" u="none" strike="noStrike" kern="0" cap="none" spc="0" normalizeH="0" baseline="0" noProof="0" dirty="0">
              <a:ln>
                <a:noFill/>
              </a:ln>
              <a:solidFill>
                <a:srgbClr val="0070C0"/>
              </a:solidFill>
              <a:effectLst/>
              <a:uLnTx/>
              <a:uFill>
                <a:solidFill>
                  <a:srgbClr val="000000"/>
                </a:solidFill>
              </a:uFill>
              <a:latin typeface="Verdana"/>
              <a:ea typeface="Verdana"/>
              <a:sym typeface="Verdana"/>
            </a:endParaRPr>
          </a:p>
          <a:p>
            <a:pPr marL="762808" marR="40640" lvl="1" indent="-264968" defTabSz="914400">
              <a:defRPr sz="1700"/>
            </a:pPr>
            <a:r>
              <a:rPr lang="en-US" altLang="en-US" sz="1100" b="1" i="1" dirty="0">
                <a:solidFill>
                  <a:srgbClr val="0070C0"/>
                </a:solidFill>
                <a:highlight>
                  <a:srgbClr val="FFFF00"/>
                </a:highlight>
              </a:rPr>
              <a:t>TCG Trusted Platform Module Library v1.84 – public review December 2024</a:t>
            </a:r>
            <a:endParaRPr kumimoji="0" lang="en-US" sz="1100" b="1" i="1" u="none" strike="noStrike" kern="0" cap="none" spc="0" normalizeH="0" baseline="0" noProof="0" dirty="0">
              <a:ln>
                <a:noFill/>
              </a:ln>
              <a:solidFill>
                <a:srgbClr val="0070C0"/>
              </a:solidFill>
              <a:effectLst/>
              <a:highlight>
                <a:srgbClr val="FFFF00"/>
              </a:highlight>
              <a:uLnTx/>
              <a:uFill>
                <a:solidFill>
                  <a:srgbClr val="000000"/>
                </a:solidFill>
              </a:uFill>
              <a:latin typeface="Verdana"/>
              <a:ea typeface="Verdana"/>
              <a:sym typeface="Verdana"/>
            </a:endParaRPr>
          </a:p>
        </p:txBody>
      </p:sp>
      <p:sp>
        <p:nvSpPr>
          <p:cNvPr id="6" name="Shape 334">
            <a:extLst>
              <a:ext uri="{FF2B5EF4-FFF2-40B4-BE49-F238E27FC236}">
                <a16:creationId xmlns:a16="http://schemas.microsoft.com/office/drawing/2014/main" id="{BDDB402B-449F-134B-8FC2-46724227C4F4}"/>
              </a:ext>
            </a:extLst>
          </p:cNvPr>
          <p:cNvSpPr>
            <a:spLocks noGrp="1"/>
          </p:cNvSpPr>
          <p:nvPr>
            <p:ph type="sldNum" sz="quarter" idx="4"/>
          </p:nvPr>
        </p:nvSpPr>
        <p:spPr>
          <a:xfrm>
            <a:off x="8408459" y="5524500"/>
            <a:ext cx="481541" cy="190500"/>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pPr/>
              <a:t>49</a:t>
            </a:fld>
            <a:endParaRPr/>
          </a:p>
        </p:txBody>
      </p:sp>
    </p:spTree>
    <p:extLst>
      <p:ext uri="{BB962C8B-B14F-4D97-AF65-F5344CB8AC3E}">
        <p14:creationId xmlns:p14="http://schemas.microsoft.com/office/powerpoint/2010/main" val="810644652"/>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FFC18D8-E7D2-854B-A05F-A6E37DF5F2A4}"/>
              </a:ext>
            </a:extLst>
          </p:cNvPr>
          <p:cNvSpPr>
            <a:spLocks noGrp="1"/>
          </p:cNvSpPr>
          <p:nvPr>
            <p:ph type="body" idx="1"/>
          </p:nvPr>
        </p:nvSpPr>
        <p:spPr/>
        <p:txBody>
          <a:bodyPr>
            <a:normAutofit/>
          </a:bodyPr>
          <a:lstStyle/>
          <a:p>
            <a:r>
              <a:rPr lang="en-US" dirty="0"/>
              <a:t>"This meeting is being held in accordance with the PWG Intellectual Property Policy"</a:t>
            </a:r>
          </a:p>
          <a:p>
            <a:pPr lvl="1"/>
            <a:r>
              <a:rPr lang="en-US" dirty="0">
                <a:hlinkClick r:id="rId2"/>
              </a:rPr>
              <a:t>https://www.pwg.org/chair/membership_docs/pwg-ip-policy.pdf</a:t>
            </a:r>
            <a:endParaRPr lang="en-US" dirty="0"/>
          </a:p>
          <a:p>
            <a:endParaRPr lang="en-US" dirty="0"/>
          </a:p>
          <a:p>
            <a:r>
              <a:rPr lang="en-US" dirty="0"/>
              <a:t>TL;DR: Anything you say in a PWG meeting or email to a PWG address can be used in a PWG standard</a:t>
            </a:r>
          </a:p>
          <a:p>
            <a:pPr lvl="1"/>
            <a:r>
              <a:rPr lang="en-US" dirty="0"/>
              <a:t>(but please do read the IP policy above if you haven't done so)</a:t>
            </a:r>
          </a:p>
          <a:p>
            <a:pPr marL="33865" indent="0">
              <a:buNone/>
            </a:pPr>
            <a:endParaRPr lang="en-US" dirty="0"/>
          </a:p>
        </p:txBody>
      </p:sp>
      <p:sp>
        <p:nvSpPr>
          <p:cNvPr id="100" name="Shape 100"/>
          <p:cNvSpPr>
            <a:spLocks noGrp="1"/>
          </p:cNvSpPr>
          <p:nvPr>
            <p:ph type="title"/>
          </p:nvPr>
        </p:nvSpPr>
        <p:spPr>
          <a:prstGeom prst="rect">
            <a:avLst/>
          </a:prstGeom>
        </p:spPr>
        <p:txBody>
          <a:bodyPr/>
          <a:lstStyle/>
          <a:p>
            <a:r>
              <a:rPr dirty="0"/>
              <a:t>PWG </a:t>
            </a:r>
            <a:r>
              <a:rPr lang="en-US"/>
              <a:t>IP Policy</a:t>
            </a:r>
            <a:endParaRPr dirty="0"/>
          </a:p>
        </p:txBody>
      </p:sp>
    </p:spTree>
    <p:extLst>
      <p:ext uri="{BB962C8B-B14F-4D97-AF65-F5344CB8AC3E}">
        <p14:creationId xmlns:p14="http://schemas.microsoft.com/office/powerpoint/2010/main" val="3605259887"/>
      </p:ext>
    </p:extLst>
  </p:cSld>
  <p:clrMapOvr>
    <a:masterClrMapping/>
  </p:clrMapOvr>
  <p:transition spd="slow"/>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 name="Shape 368"/>
          <p:cNvSpPr>
            <a:spLocks noGrp="1"/>
          </p:cNvSpPr>
          <p:nvPr>
            <p:ph type="title"/>
          </p:nvPr>
        </p:nvSpPr>
        <p:spPr>
          <a:prstGeom prst="rect">
            <a:avLst/>
          </a:prstGeom>
        </p:spPr>
        <p:txBody>
          <a:bodyPr/>
          <a:lstStyle/>
          <a:p>
            <a:r>
              <a:rPr lang="en-US" sz="2700" dirty="0"/>
              <a:t>Internet Engineering Task Force (IETF) (1 of 4)</a:t>
            </a:r>
            <a:endParaRPr sz="2700" dirty="0"/>
          </a:p>
        </p:txBody>
      </p:sp>
      <p:sp>
        <p:nvSpPr>
          <p:cNvPr id="3" name="Text Placeholder 2">
            <a:extLst>
              <a:ext uri="{FF2B5EF4-FFF2-40B4-BE49-F238E27FC236}">
                <a16:creationId xmlns:a16="http://schemas.microsoft.com/office/drawing/2014/main" id="{F6CBD45F-8AA1-3641-8AD8-D31A8892205B}"/>
              </a:ext>
            </a:extLst>
          </p:cNvPr>
          <p:cNvSpPr>
            <a:spLocks noGrp="1"/>
          </p:cNvSpPr>
          <p:nvPr>
            <p:ph type="body" idx="1"/>
          </p:nvPr>
        </p:nvSpPr>
        <p:spPr>
          <a:xfrm>
            <a:off x="569076" y="979914"/>
            <a:ext cx="8971164" cy="4449703"/>
          </a:xfrm>
        </p:spPr>
        <p:txBody>
          <a:bodyPr>
            <a:normAutofit fontScale="62500" lnSpcReduction="20000"/>
          </a:bodyPr>
          <a:lstStyle/>
          <a:p>
            <a:pPr marL="305608" marR="40640" lvl="0" indent="-264968" algn="l" defTabSz="914400" rtl="0" eaLnBrk="1" fontAlgn="auto" latinLnBrk="0" hangingPunct="1">
              <a:lnSpc>
                <a:spcPct val="100000"/>
              </a:lnSpc>
              <a:spcBef>
                <a:spcPts val="500"/>
              </a:spcBef>
              <a:spcAft>
                <a:spcPts val="0"/>
              </a:spcAft>
              <a:buClrTx/>
              <a:buSzPct val="100000"/>
              <a:buFontTx/>
              <a:buChar char="•"/>
              <a:tabLst/>
              <a:defRPr sz="1700"/>
            </a:pPr>
            <a:r>
              <a:rPr kumimoji="0" lang="en-US" sz="2300" b="1" i="0" u="none" strike="noStrike" kern="0" cap="none" spc="0" normalizeH="0" baseline="0" noProof="0" dirty="0">
                <a:ln>
                  <a:noFill/>
                </a:ln>
                <a:solidFill>
                  <a:srgbClr val="000000"/>
                </a:solidFill>
                <a:effectLst/>
                <a:uLnTx/>
                <a:uFill>
                  <a:solidFill>
                    <a:srgbClr val="000000"/>
                  </a:solidFill>
                </a:uFill>
                <a:latin typeface="Verdana"/>
                <a:ea typeface="Verdana"/>
                <a:sym typeface="Verdana"/>
              </a:rPr>
              <a:t>Recent and Next IETF Members Meetings</a:t>
            </a:r>
          </a:p>
          <a:p>
            <a:pPr marL="767715" marR="40640" lvl="1" indent="-269875" algn="l" defTabSz="914400" rtl="0" eaLnBrk="1" fontAlgn="auto" latinLnBrk="0" hangingPunct="1">
              <a:lnSpc>
                <a:spcPct val="100000"/>
              </a:lnSpc>
              <a:spcBef>
                <a:spcPts val="400"/>
              </a:spcBef>
              <a:spcAft>
                <a:spcPts val="0"/>
              </a:spcAft>
              <a:buClrTx/>
              <a:buSzPct val="100000"/>
              <a:buFontTx/>
              <a:buChar char="•"/>
              <a:tabLst/>
              <a:defRPr sz="1700"/>
            </a:pPr>
            <a:r>
              <a:rPr lang="en-US" sz="1600" b="1" dirty="0">
                <a:latin typeface="Verdana"/>
                <a:ea typeface="Verdana"/>
              </a:rPr>
              <a:t>IETF 121 Hybrid F2F (Dublin, Ireland) – 4-8 November 2024 – Ira called in</a:t>
            </a:r>
          </a:p>
          <a:p>
            <a:pPr marL="767715" marR="40640" lvl="1" indent="-269875" algn="l" defTabSz="914400" rtl="0" eaLnBrk="1" fontAlgn="auto" latinLnBrk="0" hangingPunct="1">
              <a:lnSpc>
                <a:spcPct val="100000"/>
              </a:lnSpc>
              <a:spcBef>
                <a:spcPts val="400"/>
              </a:spcBef>
              <a:spcAft>
                <a:spcPts val="0"/>
              </a:spcAft>
              <a:buClrTx/>
              <a:buSzPct val="100000"/>
              <a:buFontTx/>
              <a:buChar char="•"/>
              <a:tabLst/>
              <a:defRPr sz="1700"/>
            </a:pPr>
            <a:r>
              <a:rPr kumimoji="0" lang="en-US" sz="1600" b="1" i="0" u="none" strike="noStrike" kern="0" cap="none" spc="0" normalizeH="0" baseline="0" noProof="0" dirty="0">
                <a:ln>
                  <a:noFill/>
                </a:ln>
                <a:solidFill>
                  <a:srgbClr val="000000"/>
                </a:solidFill>
                <a:effectLst/>
                <a:uLnTx/>
                <a:uFill>
                  <a:solidFill>
                    <a:srgbClr val="000000"/>
                  </a:solidFill>
                </a:uFill>
                <a:latin typeface="Verdana"/>
                <a:ea typeface="Verdana"/>
                <a:sym typeface="Verdana"/>
              </a:rPr>
              <a:t>IETF 122 Hybrid F2F (Bangkok, Thailand) – 17-21 March 2025 – Ira to call in</a:t>
            </a:r>
          </a:p>
          <a:p>
            <a:pPr marL="767715" marR="40640" lvl="1" indent="-269875" algn="l" defTabSz="914400" rtl="0" eaLnBrk="1" fontAlgn="auto" latinLnBrk="0" hangingPunct="1">
              <a:lnSpc>
                <a:spcPct val="100000"/>
              </a:lnSpc>
              <a:spcBef>
                <a:spcPts val="400"/>
              </a:spcBef>
              <a:spcAft>
                <a:spcPts val="0"/>
              </a:spcAft>
              <a:buClrTx/>
              <a:buSzPct val="100000"/>
              <a:buFontTx/>
              <a:buChar char="•"/>
              <a:tabLst/>
              <a:defRPr sz="1700"/>
            </a:pPr>
            <a:r>
              <a:rPr kumimoji="0" lang="en-US" sz="1600" b="1" i="0" u="none" strike="noStrike" kern="0" cap="none" spc="0" normalizeH="0" baseline="0" noProof="0" dirty="0">
                <a:ln>
                  <a:noFill/>
                </a:ln>
                <a:solidFill>
                  <a:srgbClr val="000000"/>
                </a:solidFill>
                <a:effectLst/>
                <a:uLnTx/>
                <a:uFill>
                  <a:solidFill>
                    <a:srgbClr val="000000"/>
                  </a:solidFill>
                </a:uFill>
                <a:latin typeface="Verdana"/>
                <a:ea typeface="Verdana"/>
                <a:sym typeface="Verdana"/>
              </a:rPr>
              <a:t>IETF 123 Hybrid F2F (Madrid, Spain) – 21-25 July 2025 – Ira to call in</a:t>
            </a:r>
          </a:p>
          <a:p>
            <a:pPr marL="767715" marR="40640" lvl="1" indent="-269875" algn="l" defTabSz="914400" rtl="0" eaLnBrk="1" fontAlgn="auto" latinLnBrk="0" hangingPunct="1">
              <a:lnSpc>
                <a:spcPct val="100000"/>
              </a:lnSpc>
              <a:spcBef>
                <a:spcPts val="400"/>
              </a:spcBef>
              <a:spcAft>
                <a:spcPts val="0"/>
              </a:spcAft>
              <a:buClrTx/>
              <a:buSzPct val="100000"/>
              <a:buFontTx/>
              <a:buChar char="•"/>
              <a:tabLst/>
              <a:defRPr sz="1700"/>
            </a:pPr>
            <a:r>
              <a:rPr kumimoji="0" lang="en-US" sz="1600" b="1" i="0" u="none" strike="noStrike" kern="0" cap="none" spc="0" normalizeH="0" baseline="0" noProof="0" dirty="0">
                <a:ln>
                  <a:noFill/>
                </a:ln>
                <a:solidFill>
                  <a:srgbClr val="000000"/>
                </a:solidFill>
                <a:effectLst/>
                <a:uLnTx/>
                <a:uFill>
                  <a:solidFill>
                    <a:srgbClr val="000000"/>
                  </a:solidFill>
                </a:uFill>
                <a:latin typeface="Verdana"/>
                <a:ea typeface="Verdana"/>
                <a:sym typeface="Verdana"/>
              </a:rPr>
              <a:t>IETF 124 Hybrid F2F (Montreal, Canada) – 3-7 November 2025 – Ira to </a:t>
            </a:r>
            <a:r>
              <a:rPr kumimoji="0" lang="en-US" sz="1600" b="1" i="0" u="none" strike="noStrike" kern="0" cap="none" spc="0" normalizeH="0" baseline="0" noProof="0">
                <a:ln>
                  <a:noFill/>
                </a:ln>
                <a:solidFill>
                  <a:srgbClr val="000000"/>
                </a:solidFill>
                <a:effectLst/>
                <a:uLnTx/>
                <a:uFill>
                  <a:solidFill>
                    <a:srgbClr val="000000"/>
                  </a:solidFill>
                </a:uFill>
                <a:latin typeface="Verdana"/>
                <a:ea typeface="Verdana"/>
                <a:sym typeface="Verdana"/>
              </a:rPr>
              <a:t>call in</a:t>
            </a:r>
            <a:endParaRPr kumimoji="0" lang="en-US" sz="1600" b="1" i="0" u="none" strike="noStrike" kern="0" cap="none" spc="0" normalizeH="0" baseline="0" noProof="0" dirty="0">
              <a:ln>
                <a:noFill/>
              </a:ln>
              <a:solidFill>
                <a:srgbClr val="000000"/>
              </a:solidFill>
              <a:effectLst/>
              <a:uLnTx/>
              <a:uFill>
                <a:solidFill>
                  <a:srgbClr val="000000"/>
                </a:solidFill>
              </a:uFill>
              <a:latin typeface="Verdana"/>
              <a:ea typeface="Verdana"/>
              <a:sym typeface="Verdana"/>
            </a:endParaRPr>
          </a:p>
          <a:p>
            <a:pPr marL="305608" marR="40640" lvl="0" indent="-264968" algn="l" defTabSz="914400" rtl="0" eaLnBrk="1" fontAlgn="auto" latinLnBrk="0" hangingPunct="1">
              <a:lnSpc>
                <a:spcPct val="100000"/>
              </a:lnSpc>
              <a:spcBef>
                <a:spcPts val="500"/>
              </a:spcBef>
              <a:spcAft>
                <a:spcPts val="0"/>
              </a:spcAft>
              <a:buClrTx/>
              <a:buSzPct val="100000"/>
              <a:buFontTx/>
              <a:buChar char="•"/>
              <a:tabLst/>
              <a:defRPr sz="1700"/>
            </a:pPr>
            <a:r>
              <a:rPr kumimoji="0" lang="en-US" sz="2300" b="1" i="0" u="none" strike="noStrike" kern="0" cap="none" spc="0" normalizeH="0" baseline="0" noProof="0" dirty="0">
                <a:ln>
                  <a:noFill/>
                </a:ln>
                <a:solidFill>
                  <a:srgbClr val="000000"/>
                </a:solidFill>
                <a:effectLst/>
                <a:uLnTx/>
                <a:uFill>
                  <a:solidFill>
                    <a:srgbClr val="000000"/>
                  </a:solidFill>
                </a:uFill>
                <a:latin typeface="Verdana"/>
                <a:ea typeface="Verdana"/>
                <a:sym typeface="Verdana"/>
              </a:rPr>
              <a:t>Transport Layer Security (TLS)</a:t>
            </a:r>
          </a:p>
          <a:p>
            <a:pPr marL="767715" marR="40640" lvl="1" indent="-269875" algn="l" defTabSz="914400" rtl="0" eaLnBrk="1" fontAlgn="auto" latinLnBrk="0" hangingPunct="1">
              <a:lnSpc>
                <a:spcPct val="100000"/>
              </a:lnSpc>
              <a:spcBef>
                <a:spcPts val="400"/>
              </a:spcBef>
              <a:spcAft>
                <a:spcPts val="0"/>
              </a:spcAft>
              <a:buClrTx/>
              <a:buSzPct val="100000"/>
              <a:buFontTx/>
              <a:buChar char="•"/>
              <a:tabLst/>
              <a:defRPr sz="1700"/>
            </a:pPr>
            <a:r>
              <a:rPr kumimoji="0" lang="en-US" sz="1400" b="1" i="0" u="none" strike="noStrike" kern="0" cap="none" spc="0" normalizeH="0" baseline="0" noProof="0" dirty="0">
                <a:ln>
                  <a:noFill/>
                </a:ln>
                <a:solidFill>
                  <a:srgbClr val="000000"/>
                </a:solidFill>
                <a:effectLst/>
                <a:uLnTx/>
                <a:uFill>
                  <a:solidFill>
                    <a:srgbClr val="000000"/>
                  </a:solidFill>
                </a:uFill>
                <a:latin typeface="Verdana"/>
                <a:ea typeface="Verdana"/>
                <a:sym typeface="Verdana"/>
              </a:rPr>
              <a:t>IETF Delegated Credentials for TLS and DTLS – RFC 9345 – July 2023</a:t>
            </a:r>
            <a:br>
              <a:rPr kumimoji="0" lang="en-US" sz="1400" b="1" i="0" u="none" strike="noStrike" kern="0" cap="none" spc="0" normalizeH="0" baseline="0" noProof="0" dirty="0">
                <a:ln>
                  <a:noFill/>
                </a:ln>
                <a:solidFill>
                  <a:srgbClr val="000000"/>
                </a:solidFill>
                <a:effectLst/>
                <a:uLnTx/>
                <a:uFill>
                  <a:solidFill>
                    <a:srgbClr val="000000"/>
                  </a:solidFill>
                </a:uFill>
                <a:latin typeface="Verdana"/>
                <a:ea typeface="Verdana"/>
                <a:sym typeface="Verdana"/>
              </a:rPr>
            </a:br>
            <a:r>
              <a:rPr kumimoji="0" lang="en-US" sz="1400" b="1" i="0" u="none" strike="noStrike" kern="0" cap="none" spc="0" normalizeH="0" baseline="0" noProof="0" dirty="0">
                <a:ln>
                  <a:noFill/>
                </a:ln>
                <a:solidFill>
                  <a:srgbClr val="000000"/>
                </a:solidFill>
                <a:effectLst/>
                <a:uLnTx/>
                <a:uFill>
                  <a:solidFill>
                    <a:srgbClr val="000000"/>
                  </a:solidFill>
                </a:uFill>
                <a:latin typeface="Verdana"/>
                <a:ea typeface="Verdana"/>
                <a:sym typeface="Verdana"/>
                <a:hlinkClick r:id="rId2"/>
              </a:rPr>
              <a:t>https://datatracker.ietf.org/doc/rfc9345/</a:t>
            </a:r>
            <a:endParaRPr kumimoji="0" lang="en-US" sz="1400" b="1" i="0" u="none" strike="noStrike" kern="0" cap="none" spc="0" normalizeH="0" baseline="0" noProof="0" dirty="0">
              <a:ln>
                <a:noFill/>
              </a:ln>
              <a:solidFill>
                <a:srgbClr val="000000"/>
              </a:solidFill>
              <a:effectLst/>
              <a:uLnTx/>
              <a:uFill>
                <a:solidFill>
                  <a:srgbClr val="000000"/>
                </a:solidFill>
              </a:uFill>
              <a:latin typeface="Verdana"/>
              <a:ea typeface="Verdana"/>
              <a:sym typeface="Verdana"/>
            </a:endParaRPr>
          </a:p>
          <a:p>
            <a:pPr marL="767715" marR="40640" lvl="1" indent="-269875" algn="l" defTabSz="914400" rtl="0" eaLnBrk="1" fontAlgn="auto" latinLnBrk="0" hangingPunct="1">
              <a:lnSpc>
                <a:spcPct val="100000"/>
              </a:lnSpc>
              <a:spcBef>
                <a:spcPts val="400"/>
              </a:spcBef>
              <a:spcAft>
                <a:spcPts val="0"/>
              </a:spcAft>
              <a:buClrTx/>
              <a:buSzPct val="100000"/>
              <a:buFontTx/>
              <a:buChar char="•"/>
              <a:tabLst/>
              <a:defRPr sz="1700"/>
            </a:pPr>
            <a:r>
              <a:rPr kumimoji="0" lang="en-US" sz="1400" b="1" i="0" u="none" strike="noStrike" kern="0" cap="none" spc="0" normalizeH="0" baseline="0" noProof="0" dirty="0">
                <a:ln>
                  <a:noFill/>
                </a:ln>
                <a:solidFill>
                  <a:srgbClr val="000000"/>
                </a:solidFill>
                <a:effectLst/>
                <a:uLnTx/>
                <a:uFill>
                  <a:solidFill>
                    <a:srgbClr val="000000"/>
                  </a:solidFill>
                </a:uFill>
                <a:latin typeface="Verdana"/>
                <a:ea typeface="Verdana"/>
                <a:sym typeface="Verdana"/>
              </a:rPr>
              <a:t>IETF Exported Authenticators in TLS – RFC 9261 – July 2022</a:t>
            </a:r>
            <a:br>
              <a:rPr kumimoji="0" lang="en-US" sz="1400" b="1" i="0" u="none" strike="noStrike" kern="0" cap="none" spc="0" normalizeH="0" baseline="0" noProof="0" dirty="0">
                <a:ln>
                  <a:noFill/>
                </a:ln>
                <a:solidFill>
                  <a:srgbClr val="000000"/>
                </a:solidFill>
                <a:effectLst/>
                <a:uLnTx/>
                <a:uFill>
                  <a:solidFill>
                    <a:srgbClr val="000000"/>
                  </a:solidFill>
                </a:uFill>
                <a:latin typeface="Verdana"/>
                <a:ea typeface="Verdana"/>
                <a:sym typeface="Verdana"/>
              </a:rPr>
            </a:br>
            <a:r>
              <a:rPr kumimoji="0" lang="en-US" sz="1400" b="1" i="0" u="none" strike="noStrike" kern="0" cap="none" spc="0" normalizeH="0" baseline="0" noProof="0" dirty="0">
                <a:ln>
                  <a:noFill/>
                </a:ln>
                <a:solidFill>
                  <a:srgbClr val="000000"/>
                </a:solidFill>
                <a:effectLst/>
                <a:uLnTx/>
                <a:uFill>
                  <a:solidFill>
                    <a:srgbClr val="000000"/>
                  </a:solidFill>
                </a:uFill>
                <a:latin typeface="Verdana"/>
                <a:ea typeface="Verdana"/>
                <a:sym typeface="Verdana"/>
                <a:hlinkClick r:id="rId3"/>
              </a:rPr>
              <a:t>https://datatracker.ietf.org/doc/rfc9261/</a:t>
            </a:r>
            <a:endParaRPr kumimoji="0" lang="en-US" sz="1400" b="1" i="0" u="none" strike="noStrike" kern="0" cap="none" spc="0" normalizeH="0" baseline="0" noProof="0" dirty="0">
              <a:ln>
                <a:noFill/>
              </a:ln>
              <a:solidFill>
                <a:srgbClr val="000000"/>
              </a:solidFill>
              <a:effectLst/>
              <a:uLnTx/>
              <a:uFill>
                <a:solidFill>
                  <a:srgbClr val="000000"/>
                </a:solidFill>
              </a:uFill>
              <a:latin typeface="Verdana"/>
              <a:ea typeface="Verdana"/>
              <a:sym typeface="Verdana"/>
            </a:endParaRPr>
          </a:p>
          <a:p>
            <a:pPr marL="767715" marR="40640" lvl="1" indent="-269875" defTabSz="914400">
              <a:defRPr sz="1700"/>
            </a:pPr>
            <a:r>
              <a:rPr lang="en-US" sz="1400" b="1" dirty="0">
                <a:highlight>
                  <a:srgbClr val="FFFF00"/>
                </a:highlight>
                <a:latin typeface="Verdana"/>
                <a:ea typeface="Verdana"/>
              </a:rPr>
              <a:t>IETF Hybrid Key Exchange in TLS 1.3 – draft-12 – January 2025 – Waiting for WG Chair</a:t>
            </a:r>
            <a:br>
              <a:rPr lang="en-US" sz="1400" b="1" dirty="0">
                <a:highlight>
                  <a:srgbClr val="FFFF00"/>
                </a:highlight>
                <a:latin typeface="Verdana"/>
                <a:ea typeface="Verdana"/>
              </a:rPr>
            </a:br>
            <a:r>
              <a:rPr lang="en-US" sz="1400" b="1" dirty="0">
                <a:highlight>
                  <a:srgbClr val="FFFF00"/>
                </a:highlight>
                <a:latin typeface="Verdana"/>
                <a:ea typeface="Verdana"/>
                <a:hlinkClick r:id="rId4"/>
              </a:rPr>
              <a:t>https://datatracker.ietf.org/doc/draft-ietf-tls-hybrid-design/</a:t>
            </a:r>
            <a:endParaRPr lang="en-US" sz="1400" b="1" dirty="0">
              <a:highlight>
                <a:srgbClr val="FFFF00"/>
              </a:highlight>
              <a:latin typeface="Verdana"/>
              <a:ea typeface="Verdana"/>
            </a:endParaRPr>
          </a:p>
          <a:p>
            <a:pPr marL="767715" marR="40640" lvl="1" indent="-269875" defTabSz="914400">
              <a:defRPr sz="1700"/>
            </a:pPr>
            <a:r>
              <a:rPr lang="en-US" sz="1400" b="1" dirty="0">
                <a:latin typeface="Verdana"/>
                <a:ea typeface="Verdana"/>
              </a:rPr>
              <a:t>IETF TLS 1.3 Extension for Using Certificates with an External Pre-Shared Key – December 2024</a:t>
            </a:r>
            <a:br>
              <a:rPr lang="en-US" sz="1400" b="1" dirty="0">
                <a:latin typeface="Verdana"/>
                <a:ea typeface="Verdana"/>
              </a:rPr>
            </a:br>
            <a:r>
              <a:rPr lang="en-US" sz="1400" b="1" dirty="0">
                <a:latin typeface="Verdana"/>
                <a:ea typeface="Verdana"/>
                <a:hlinkClick r:id="rId5"/>
              </a:rPr>
              <a:t>https://datatracker.ietf.org/doc/draft-ietf-tls-8773bis/</a:t>
            </a:r>
            <a:endParaRPr lang="en-US" sz="1400" b="1" dirty="0">
              <a:latin typeface="Verdana"/>
              <a:ea typeface="Verdana"/>
            </a:endParaRPr>
          </a:p>
          <a:p>
            <a:pPr marL="767715" marR="40640" lvl="1" indent="-269875" defTabSz="914400">
              <a:defRPr sz="1700"/>
            </a:pPr>
            <a:r>
              <a:rPr lang="en-US" sz="1400" b="1" dirty="0">
                <a:highlight>
                  <a:srgbClr val="FFFF00"/>
                </a:highlight>
                <a:latin typeface="Verdana"/>
                <a:ea typeface="Verdana"/>
              </a:rPr>
              <a:t>IETF TLS 1.2 is in Feature Freeze – draft-05 – December 2024 – IETF Last Call</a:t>
            </a:r>
            <a:br>
              <a:rPr lang="en-US" sz="1400" b="1" dirty="0">
                <a:highlight>
                  <a:srgbClr val="FFFF00"/>
                </a:highlight>
                <a:latin typeface="Verdana"/>
                <a:ea typeface="Verdana"/>
              </a:rPr>
            </a:br>
            <a:r>
              <a:rPr lang="en-US" sz="1400" b="1" dirty="0">
                <a:highlight>
                  <a:srgbClr val="FFFF00"/>
                </a:highlight>
                <a:latin typeface="Verdana"/>
                <a:ea typeface="Verdana"/>
                <a:hlinkClick r:id="rId6"/>
              </a:rPr>
              <a:t>https://datatracker.ietf.org/doc/draft-ietf-tls-tls12-frozen/</a:t>
            </a:r>
            <a:r>
              <a:rPr lang="en-US" sz="1400" b="1" dirty="0">
                <a:highlight>
                  <a:srgbClr val="FFFF00"/>
                </a:highlight>
                <a:latin typeface="Verdana"/>
                <a:ea typeface="Verdana"/>
              </a:rPr>
              <a:t> </a:t>
            </a:r>
          </a:p>
          <a:p>
            <a:pPr marL="767715" marR="40640" lvl="1" indent="-269875" defTabSz="914400">
              <a:defRPr sz="1700"/>
            </a:pPr>
            <a:r>
              <a:rPr lang="en-US" sz="1400" b="1" dirty="0">
                <a:latin typeface="Verdana"/>
                <a:ea typeface="Verdana"/>
              </a:rPr>
              <a:t>IETF DTLS 1.3 – draft-00 – December 2024 – Waiting for AD</a:t>
            </a:r>
            <a:br>
              <a:rPr lang="en-US" sz="1400" b="1" dirty="0">
                <a:latin typeface="Verdana"/>
                <a:ea typeface="Verdana"/>
              </a:rPr>
            </a:br>
            <a:r>
              <a:rPr lang="en-US" sz="1400" b="1" dirty="0">
                <a:latin typeface="Verdana"/>
                <a:ea typeface="Verdana"/>
                <a:hlinkClick r:id="rId7"/>
              </a:rPr>
              <a:t>https://datatracker.ietf.org/doc/draft-ietf-tls-rfc9147bis/</a:t>
            </a:r>
            <a:endParaRPr lang="en-US" sz="1400" b="1" dirty="0">
              <a:latin typeface="Verdana"/>
              <a:ea typeface="Verdana"/>
            </a:endParaRPr>
          </a:p>
          <a:p>
            <a:pPr marL="767715" marR="40640" lvl="1" indent="-269875" defTabSz="914400">
              <a:defRPr sz="1700"/>
            </a:pPr>
            <a:r>
              <a:rPr lang="en-US" sz="1400" b="1" dirty="0">
                <a:highlight>
                  <a:srgbClr val="FFFF00"/>
                </a:highlight>
                <a:latin typeface="Verdana"/>
                <a:ea typeface="Verdana"/>
              </a:rPr>
              <a:t>IETF Large Record Sizes for TLS and DTLS with Reduced Overhead – draft-00 – November 2024</a:t>
            </a:r>
            <a:br>
              <a:rPr lang="en-US" sz="1400" b="1" dirty="0">
                <a:highlight>
                  <a:srgbClr val="FFFF00"/>
                </a:highlight>
                <a:latin typeface="Verdana"/>
                <a:ea typeface="Verdana"/>
              </a:rPr>
            </a:br>
            <a:r>
              <a:rPr lang="en-US" sz="1400" b="1" dirty="0">
                <a:highlight>
                  <a:srgbClr val="FFFF00"/>
                </a:highlight>
                <a:latin typeface="Verdana"/>
                <a:ea typeface="Verdana"/>
                <a:hlinkClick r:id="rId8"/>
              </a:rPr>
              <a:t>https://datatracker.ietf.org/doc/draft-ietf-tls-super-jumbo-record-limit/</a:t>
            </a:r>
            <a:endParaRPr lang="en-US" sz="1400" b="1" dirty="0">
              <a:highlight>
                <a:srgbClr val="FFFF00"/>
              </a:highlight>
              <a:latin typeface="Verdana"/>
              <a:ea typeface="Verdana"/>
            </a:endParaRPr>
          </a:p>
          <a:p>
            <a:pPr marL="767715" marR="40640" lvl="1" indent="-269875" defTabSz="914400">
              <a:defRPr sz="1700"/>
            </a:pPr>
            <a:r>
              <a:rPr lang="en-US" sz="1400" b="1" dirty="0">
                <a:latin typeface="Verdana"/>
                <a:ea typeface="Verdana"/>
              </a:rPr>
              <a:t>IETF IANA Registry Updates for TLS and DTLS – draft-10 – November 2024 – WG Last Call</a:t>
            </a:r>
            <a:br>
              <a:rPr lang="en-US" sz="1400" b="1" dirty="0">
                <a:latin typeface="Verdana"/>
                <a:ea typeface="Verdana"/>
              </a:rPr>
            </a:br>
            <a:r>
              <a:rPr lang="en-US" sz="1400" b="1" dirty="0">
                <a:latin typeface="Verdana"/>
                <a:ea typeface="Verdana"/>
                <a:hlinkClick r:id="rId9"/>
              </a:rPr>
              <a:t>https://datatracker.ietf.org/doc/draft-ietf-tls-rfc8447bis/</a:t>
            </a:r>
            <a:endParaRPr lang="en-US" sz="1400" b="1" dirty="0">
              <a:latin typeface="Verdana"/>
              <a:ea typeface="Verdana"/>
            </a:endParaRPr>
          </a:p>
          <a:p>
            <a:pPr marL="767715" marR="40640" lvl="1" indent="-269875" defTabSz="914400">
              <a:defRPr sz="1700"/>
            </a:pPr>
            <a:r>
              <a:rPr lang="en-US" sz="1400" b="1" dirty="0">
                <a:latin typeface="Verdana"/>
                <a:ea typeface="Verdana"/>
              </a:rPr>
              <a:t>IETF Extended Key Update for TLS 1.3 – draft-03 – October 2024</a:t>
            </a:r>
            <a:br>
              <a:rPr lang="en-US" sz="1400" b="1" dirty="0">
                <a:latin typeface="Verdana"/>
                <a:ea typeface="Verdana"/>
              </a:rPr>
            </a:br>
            <a:r>
              <a:rPr lang="en-US" sz="1400" b="1" dirty="0">
                <a:latin typeface="Verdana"/>
                <a:ea typeface="Verdana"/>
                <a:hlinkClick r:id="rId10"/>
              </a:rPr>
              <a:t>https://datatracker.ietf.org/doc/draft-ietf-tls-extended-key-update/</a:t>
            </a:r>
            <a:endParaRPr lang="en-US" sz="1400" b="1" dirty="0">
              <a:latin typeface="Verdana"/>
              <a:ea typeface="Verdana"/>
            </a:endParaRPr>
          </a:p>
          <a:p>
            <a:pPr marL="767715" marR="40640" lvl="1" indent="-269875" defTabSz="914400">
              <a:defRPr sz="1700"/>
            </a:pPr>
            <a:r>
              <a:rPr lang="en-US" sz="1400" b="1" dirty="0">
                <a:latin typeface="Verdana"/>
                <a:ea typeface="Verdana"/>
              </a:rPr>
              <a:t>TLS Encrypted Client Hello – draft-22 – September 2024 – IETF Last Call</a:t>
            </a:r>
            <a:br>
              <a:rPr lang="en-US" sz="1400" b="1" dirty="0">
                <a:latin typeface="Verdana"/>
                <a:ea typeface="Verdana"/>
              </a:rPr>
            </a:br>
            <a:r>
              <a:rPr lang="en-US" sz="1400" b="1" dirty="0">
                <a:latin typeface="Verdana"/>
                <a:ea typeface="Verdana"/>
                <a:hlinkClick r:id="rId11"/>
              </a:rPr>
              <a:t>https://datatracker.ietf.org/doc/draft-ietf-tls-esni/</a:t>
            </a:r>
            <a:endParaRPr lang="en-US" sz="1400" b="1" dirty="0">
              <a:latin typeface="Verdana"/>
              <a:ea typeface="Verdana"/>
            </a:endParaRPr>
          </a:p>
          <a:p>
            <a:pPr marL="767715" marR="40640" lvl="1" indent="-269875" defTabSz="914400">
              <a:defRPr sz="1700"/>
            </a:pPr>
            <a:r>
              <a:rPr lang="en-US" sz="1400" b="1" dirty="0">
                <a:highlight>
                  <a:srgbClr val="FFFF00"/>
                </a:highlight>
                <a:latin typeface="Verdana"/>
                <a:ea typeface="Verdana"/>
              </a:rPr>
              <a:t>IETF TLS 1.3 – draft-11 – September 2024 – IETF Last Call</a:t>
            </a:r>
            <a:br>
              <a:rPr lang="en-US" sz="1400" b="1" dirty="0">
                <a:highlight>
                  <a:srgbClr val="FFFF00"/>
                </a:highlight>
                <a:latin typeface="Verdana"/>
                <a:ea typeface="Verdana"/>
              </a:rPr>
            </a:br>
            <a:r>
              <a:rPr lang="en-US" sz="1400" b="1" dirty="0">
                <a:highlight>
                  <a:srgbClr val="FFFF00"/>
                </a:highlight>
                <a:latin typeface="Verdana"/>
                <a:ea typeface="Verdana"/>
                <a:hlinkClick r:id="rId12"/>
              </a:rPr>
              <a:t>https://datatracker.ietf.org/doc/draft-ietf-tls-rfc8446bis/</a:t>
            </a:r>
            <a:endParaRPr lang="en-US" sz="1400" b="1" dirty="0">
              <a:highlight>
                <a:srgbClr val="FFFF00"/>
              </a:highlight>
              <a:latin typeface="Verdana"/>
              <a:ea typeface="Verdana"/>
            </a:endParaRPr>
          </a:p>
          <a:p>
            <a:pPr marL="767715" marR="40640" lvl="1" indent="-269875" defTabSz="914400">
              <a:defRPr sz="1700"/>
            </a:pPr>
            <a:r>
              <a:rPr lang="en-US" sz="1400" b="1" dirty="0">
                <a:latin typeface="Verdana"/>
                <a:ea typeface="Verdana"/>
              </a:rPr>
              <a:t>IETF  Deprecating Obsolete Key Exchange Methods in TLS 1.2 – draft-05 – September 2024 – IETF Last Call</a:t>
            </a:r>
            <a:br>
              <a:rPr lang="en-US" sz="1400" b="1" dirty="0">
                <a:latin typeface="Verdana"/>
                <a:ea typeface="Verdana"/>
              </a:rPr>
            </a:br>
            <a:r>
              <a:rPr lang="en-US" sz="1400" b="1" dirty="0">
                <a:latin typeface="Verdana"/>
                <a:ea typeface="Verdana"/>
                <a:hlinkClick r:id="rId13"/>
              </a:rPr>
              <a:t>https://datatracker.ietf.org/doc/draft-ietf-tls-deprecate-obsolete-kex/</a:t>
            </a:r>
            <a:endParaRPr lang="en-US" sz="1400" b="1" dirty="0">
              <a:latin typeface="Verdana"/>
              <a:ea typeface="Verdana"/>
            </a:endParaRPr>
          </a:p>
        </p:txBody>
      </p:sp>
      <p:sp>
        <p:nvSpPr>
          <p:cNvPr id="6" name="Shape 334">
            <a:extLst>
              <a:ext uri="{FF2B5EF4-FFF2-40B4-BE49-F238E27FC236}">
                <a16:creationId xmlns:a16="http://schemas.microsoft.com/office/drawing/2014/main" id="{BDDB402B-449F-134B-8FC2-46724227C4F4}"/>
              </a:ext>
            </a:extLst>
          </p:cNvPr>
          <p:cNvSpPr>
            <a:spLocks noGrp="1"/>
          </p:cNvSpPr>
          <p:nvPr>
            <p:ph type="sldNum" sz="quarter" idx="4"/>
          </p:nvPr>
        </p:nvSpPr>
        <p:spPr>
          <a:xfrm>
            <a:off x="8408459" y="5524500"/>
            <a:ext cx="481541" cy="190500"/>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a:pPr/>
              <a:t>50</a:t>
            </a:fld>
            <a:endParaRPr/>
          </a:p>
        </p:txBody>
      </p:sp>
    </p:spTree>
    <p:extLst>
      <p:ext uri="{BB962C8B-B14F-4D97-AF65-F5344CB8AC3E}">
        <p14:creationId xmlns:p14="http://schemas.microsoft.com/office/powerpoint/2010/main" val="2067756637"/>
      </p:ext>
    </p:extLst>
  </p:cSld>
  <p:clrMapOvr>
    <a:masterClrMapping/>
  </p:clrMapOvr>
  <p:transition spd="slow"/>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 name="Shape 368"/>
          <p:cNvSpPr>
            <a:spLocks noGrp="1"/>
          </p:cNvSpPr>
          <p:nvPr>
            <p:ph type="title"/>
          </p:nvPr>
        </p:nvSpPr>
        <p:spPr>
          <a:prstGeom prst="rect">
            <a:avLst/>
          </a:prstGeom>
        </p:spPr>
        <p:txBody>
          <a:bodyPr/>
          <a:lstStyle/>
          <a:p>
            <a:r>
              <a:rPr lang="en-US" sz="2700" dirty="0"/>
              <a:t>Internet Engineering Task Force (IETF) (2 of 4)</a:t>
            </a:r>
            <a:endParaRPr sz="2700" dirty="0"/>
          </a:p>
        </p:txBody>
      </p:sp>
      <p:sp>
        <p:nvSpPr>
          <p:cNvPr id="3" name="Text Placeholder 2">
            <a:extLst>
              <a:ext uri="{FF2B5EF4-FFF2-40B4-BE49-F238E27FC236}">
                <a16:creationId xmlns:a16="http://schemas.microsoft.com/office/drawing/2014/main" id="{F6CBD45F-8AA1-3641-8AD8-D31A8892205B}"/>
              </a:ext>
            </a:extLst>
          </p:cNvPr>
          <p:cNvSpPr>
            <a:spLocks noGrp="1"/>
          </p:cNvSpPr>
          <p:nvPr>
            <p:ph type="body" idx="1"/>
          </p:nvPr>
        </p:nvSpPr>
        <p:spPr>
          <a:xfrm>
            <a:off x="569076" y="979914"/>
            <a:ext cx="8971164" cy="4449703"/>
          </a:xfrm>
        </p:spPr>
        <p:txBody>
          <a:bodyPr>
            <a:normAutofit fontScale="62500" lnSpcReduction="20000"/>
          </a:bodyPr>
          <a:lstStyle/>
          <a:p>
            <a:pPr marL="305608" marR="40640" lvl="0" indent="-264968" algn="l" defTabSz="914400" rtl="0" eaLnBrk="1" fontAlgn="auto" latinLnBrk="0" hangingPunct="1">
              <a:lnSpc>
                <a:spcPct val="100000"/>
              </a:lnSpc>
              <a:spcBef>
                <a:spcPts val="500"/>
              </a:spcBef>
              <a:spcAft>
                <a:spcPts val="0"/>
              </a:spcAft>
              <a:buClrTx/>
              <a:buSzPct val="100000"/>
              <a:buFontTx/>
              <a:buChar char="•"/>
              <a:tabLst/>
              <a:defRPr sz="1700"/>
            </a:pPr>
            <a:r>
              <a:rPr kumimoji="0" lang="en-US" sz="2200" b="1" i="0" u="none" strike="noStrike" kern="0" cap="none" spc="0" normalizeH="0" baseline="0" noProof="0" dirty="0">
                <a:ln>
                  <a:noFill/>
                </a:ln>
                <a:solidFill>
                  <a:srgbClr val="000000"/>
                </a:solidFill>
                <a:effectLst/>
                <a:uLnTx/>
                <a:uFill>
                  <a:solidFill>
                    <a:srgbClr val="000000"/>
                  </a:solidFill>
                </a:uFill>
                <a:latin typeface="Verdana"/>
                <a:ea typeface="Verdana"/>
                <a:sym typeface="Verdana"/>
              </a:rPr>
              <a:t>Concise Binary Object Representation (CBOR)</a:t>
            </a:r>
          </a:p>
          <a:p>
            <a:pPr marL="762808" marR="40640" lvl="1" indent="-264968" defTabSz="914400">
              <a:defRPr sz="1700"/>
            </a:pPr>
            <a:r>
              <a:rPr kumimoji="0" lang="en-US" sz="1400" b="1" i="0" u="none" strike="noStrike" kern="0" cap="none" spc="0" normalizeH="0" baseline="0" noProof="0" dirty="0">
                <a:ln>
                  <a:noFill/>
                </a:ln>
                <a:solidFill>
                  <a:srgbClr val="000000"/>
                </a:solidFill>
                <a:effectLst/>
                <a:highlight>
                  <a:srgbClr val="FFFF00"/>
                </a:highlight>
                <a:uLnTx/>
                <a:uFill>
                  <a:solidFill>
                    <a:srgbClr val="000000"/>
                  </a:solidFill>
                </a:uFill>
                <a:latin typeface="Verdana"/>
                <a:ea typeface="Verdana"/>
                <a:sym typeface="Verdana"/>
              </a:rPr>
              <a:t>IETF Updates to the Concise Data Definition Language (CDDL) Grammar – RFC 9682 – November 2024</a:t>
            </a:r>
            <a:br>
              <a:rPr kumimoji="0" lang="en-US" sz="1400" b="1" i="0" u="none" strike="noStrike" kern="0" cap="none" spc="0" normalizeH="0" baseline="0" noProof="0" dirty="0">
                <a:ln>
                  <a:noFill/>
                </a:ln>
                <a:solidFill>
                  <a:srgbClr val="000000"/>
                </a:solidFill>
                <a:effectLst/>
                <a:highlight>
                  <a:srgbClr val="FFFF00"/>
                </a:highlight>
                <a:uLnTx/>
                <a:uFill>
                  <a:solidFill>
                    <a:srgbClr val="000000"/>
                  </a:solidFill>
                </a:uFill>
                <a:latin typeface="Verdana"/>
                <a:ea typeface="Verdana"/>
                <a:sym typeface="Verdana"/>
              </a:rPr>
            </a:br>
            <a:r>
              <a:rPr kumimoji="0" lang="en-US" sz="1400" b="1" i="0" u="none" strike="noStrike" kern="0" cap="none" spc="0" normalizeH="0" baseline="0" noProof="0" dirty="0">
                <a:ln>
                  <a:noFill/>
                </a:ln>
                <a:solidFill>
                  <a:srgbClr val="000000"/>
                </a:solidFill>
                <a:effectLst/>
                <a:highlight>
                  <a:srgbClr val="FFFF00"/>
                </a:highlight>
                <a:uLnTx/>
                <a:uFill>
                  <a:solidFill>
                    <a:srgbClr val="000000"/>
                  </a:solidFill>
                </a:uFill>
                <a:latin typeface="Verdana"/>
                <a:ea typeface="Verdana"/>
                <a:sym typeface="Verdana"/>
                <a:hlinkClick r:id="rId2"/>
              </a:rPr>
              <a:t>https://datatracker.ietf.org/doc/rfc9682/</a:t>
            </a:r>
            <a:endParaRPr kumimoji="0" lang="en-US" sz="1400" b="1" i="0" u="none" strike="noStrike" kern="0" cap="none" spc="0" normalizeH="0" baseline="0" noProof="0" dirty="0">
              <a:ln>
                <a:noFill/>
              </a:ln>
              <a:solidFill>
                <a:srgbClr val="000000"/>
              </a:solidFill>
              <a:effectLst/>
              <a:highlight>
                <a:srgbClr val="FFFF00"/>
              </a:highlight>
              <a:uLnTx/>
              <a:uFill>
                <a:solidFill>
                  <a:srgbClr val="000000"/>
                </a:solidFill>
              </a:uFill>
              <a:latin typeface="Verdana"/>
              <a:ea typeface="Verdana"/>
              <a:sym typeface="Verdana"/>
            </a:endParaRPr>
          </a:p>
          <a:p>
            <a:pPr marL="762808" marR="40640" lvl="1" indent="-264968" defTabSz="914400">
              <a:defRPr sz="1700"/>
            </a:pPr>
            <a:r>
              <a:rPr kumimoji="0" lang="en-US" sz="1400" b="1" i="0" u="none" strike="noStrike" kern="0" cap="none" spc="0" normalizeH="0" baseline="0" noProof="0" dirty="0">
                <a:ln>
                  <a:noFill/>
                </a:ln>
                <a:solidFill>
                  <a:srgbClr val="000000"/>
                </a:solidFill>
                <a:effectLst/>
                <a:uLnTx/>
                <a:uFill>
                  <a:solidFill>
                    <a:srgbClr val="000000"/>
                  </a:solidFill>
                </a:uFill>
                <a:latin typeface="Verdana"/>
                <a:ea typeface="Verdana"/>
                <a:sym typeface="Verdana"/>
              </a:rPr>
              <a:t>IETF CBOR Tags for Time, Duration, and Period – RFC 9581 – August 2024</a:t>
            </a:r>
            <a:br>
              <a:rPr kumimoji="0" lang="en-US" sz="1400" b="1" i="0" u="none" strike="noStrike" kern="0" cap="none" spc="0" normalizeH="0" baseline="0" noProof="0" dirty="0">
                <a:ln>
                  <a:noFill/>
                </a:ln>
                <a:solidFill>
                  <a:srgbClr val="000000"/>
                </a:solidFill>
                <a:effectLst/>
                <a:uLnTx/>
                <a:uFill>
                  <a:solidFill>
                    <a:srgbClr val="000000"/>
                  </a:solidFill>
                </a:uFill>
                <a:latin typeface="Verdana"/>
                <a:ea typeface="Verdana"/>
                <a:sym typeface="Verdana"/>
              </a:rPr>
            </a:br>
            <a:r>
              <a:rPr kumimoji="0" lang="en-US" sz="1400" b="1" i="0" u="none" strike="noStrike" kern="0" cap="none" spc="0" normalizeH="0" baseline="0" noProof="0" dirty="0">
                <a:ln>
                  <a:noFill/>
                </a:ln>
                <a:solidFill>
                  <a:srgbClr val="000000"/>
                </a:solidFill>
                <a:effectLst/>
                <a:uLnTx/>
                <a:uFill>
                  <a:solidFill>
                    <a:srgbClr val="000000"/>
                  </a:solidFill>
                </a:uFill>
                <a:latin typeface="Verdana"/>
                <a:ea typeface="Verdana"/>
                <a:sym typeface="Verdana"/>
                <a:hlinkClick r:id="rId3"/>
              </a:rPr>
              <a:t>https://datatracker.ietf.org/doc/rfc9581/</a:t>
            </a:r>
            <a:endParaRPr kumimoji="0" lang="en-US" sz="1400" b="1" i="0" u="none" strike="noStrike" kern="0" cap="none" spc="0" normalizeH="0" baseline="0" noProof="0" dirty="0">
              <a:ln>
                <a:noFill/>
              </a:ln>
              <a:solidFill>
                <a:srgbClr val="000000"/>
              </a:solidFill>
              <a:effectLst/>
              <a:uLnTx/>
              <a:uFill>
                <a:solidFill>
                  <a:srgbClr val="000000"/>
                </a:solidFill>
              </a:uFill>
              <a:latin typeface="Verdana"/>
              <a:ea typeface="Verdana"/>
              <a:sym typeface="Verdana"/>
            </a:endParaRPr>
          </a:p>
          <a:p>
            <a:pPr marL="762808" marR="40640" lvl="1" indent="-264968" defTabSz="914400">
              <a:defRPr sz="1700"/>
            </a:pPr>
            <a:r>
              <a:rPr kumimoji="0" lang="en-US" sz="1400" b="1" i="0" u="none" strike="noStrike" kern="0" cap="none" spc="0" normalizeH="0" baseline="0" noProof="0" dirty="0">
                <a:ln>
                  <a:noFill/>
                </a:ln>
                <a:solidFill>
                  <a:srgbClr val="000000"/>
                </a:solidFill>
                <a:effectLst/>
                <a:highlight>
                  <a:srgbClr val="FFFF00"/>
                </a:highlight>
                <a:uLnTx/>
                <a:uFill>
                  <a:solidFill>
                    <a:srgbClr val="000000"/>
                  </a:solidFill>
                </a:uFill>
                <a:latin typeface="Verdana"/>
                <a:ea typeface="Verdana"/>
                <a:sym typeface="Verdana"/>
              </a:rPr>
              <a:t>IETF CBOR Common Deterministic Encoding (CDE) – draft-07 – </a:t>
            </a:r>
            <a:r>
              <a:rPr lang="en-US" sz="1400" b="1" dirty="0">
                <a:highlight>
                  <a:srgbClr val="FFFF00"/>
                </a:highlight>
                <a:latin typeface="Verdana"/>
                <a:ea typeface="Verdana"/>
              </a:rPr>
              <a:t>January</a:t>
            </a:r>
            <a:r>
              <a:rPr kumimoji="0" lang="en-US" sz="1400" b="1" i="0" u="none" strike="noStrike" kern="0" cap="none" spc="0" normalizeH="0" baseline="0" noProof="0" dirty="0">
                <a:ln>
                  <a:noFill/>
                </a:ln>
                <a:solidFill>
                  <a:srgbClr val="000000"/>
                </a:solidFill>
                <a:effectLst/>
                <a:highlight>
                  <a:srgbClr val="FFFF00"/>
                </a:highlight>
                <a:uLnTx/>
                <a:uFill>
                  <a:solidFill>
                    <a:srgbClr val="000000"/>
                  </a:solidFill>
                </a:uFill>
                <a:latin typeface="Verdana"/>
                <a:ea typeface="Verdana"/>
                <a:sym typeface="Verdana"/>
              </a:rPr>
              <a:t> 2025</a:t>
            </a:r>
            <a:br>
              <a:rPr kumimoji="0" lang="en-US" sz="1400" b="1" i="0" u="none" strike="noStrike" kern="0" cap="none" spc="0" normalizeH="0" baseline="0" noProof="0" dirty="0">
                <a:ln>
                  <a:noFill/>
                </a:ln>
                <a:solidFill>
                  <a:srgbClr val="000000"/>
                </a:solidFill>
                <a:effectLst/>
                <a:highlight>
                  <a:srgbClr val="FFFF00"/>
                </a:highlight>
                <a:uLnTx/>
                <a:uFill>
                  <a:solidFill>
                    <a:srgbClr val="000000"/>
                  </a:solidFill>
                </a:uFill>
                <a:latin typeface="Verdana"/>
                <a:ea typeface="Verdana"/>
                <a:sym typeface="Verdana"/>
              </a:rPr>
            </a:br>
            <a:r>
              <a:rPr kumimoji="0" lang="en-US" sz="1400" b="1" i="0" u="none" strike="noStrike" kern="0" cap="none" spc="0" normalizeH="0" baseline="0" noProof="0" dirty="0">
                <a:ln>
                  <a:noFill/>
                </a:ln>
                <a:solidFill>
                  <a:srgbClr val="000000"/>
                </a:solidFill>
                <a:effectLst/>
                <a:highlight>
                  <a:srgbClr val="FFFF00"/>
                </a:highlight>
                <a:uLnTx/>
                <a:uFill>
                  <a:solidFill>
                    <a:srgbClr val="000000"/>
                  </a:solidFill>
                </a:uFill>
                <a:latin typeface="Verdana"/>
                <a:ea typeface="Verdana"/>
                <a:sym typeface="Verdana"/>
                <a:hlinkClick r:id="rId4"/>
              </a:rPr>
              <a:t>https://datatracker.ietf.org/doc/draft-ietf-cbor-cde/</a:t>
            </a:r>
            <a:endParaRPr kumimoji="0" lang="en-US" sz="1400" b="1" i="0" u="none" strike="noStrike" kern="0" cap="none" spc="0" normalizeH="0" baseline="0" noProof="0" dirty="0">
              <a:ln>
                <a:noFill/>
              </a:ln>
              <a:solidFill>
                <a:srgbClr val="000000"/>
              </a:solidFill>
              <a:effectLst/>
              <a:highlight>
                <a:srgbClr val="FFFF00"/>
              </a:highlight>
              <a:uLnTx/>
              <a:uFill>
                <a:solidFill>
                  <a:srgbClr val="000000"/>
                </a:solidFill>
              </a:uFill>
              <a:latin typeface="Verdana"/>
              <a:ea typeface="Verdana"/>
              <a:sym typeface="Verdana"/>
            </a:endParaRPr>
          </a:p>
          <a:p>
            <a:pPr marL="762808" marR="40640" lvl="1" indent="-264968" algn="l" defTabSz="914400" rtl="0" eaLnBrk="1" fontAlgn="auto" latinLnBrk="0" hangingPunct="1">
              <a:lnSpc>
                <a:spcPct val="100000"/>
              </a:lnSpc>
              <a:spcBef>
                <a:spcPts val="400"/>
              </a:spcBef>
              <a:spcAft>
                <a:spcPts val="0"/>
              </a:spcAft>
              <a:buClrTx/>
              <a:buSzPct val="100000"/>
              <a:buFontTx/>
              <a:buChar char="•"/>
              <a:tabLst/>
              <a:defRPr sz="1700"/>
            </a:pPr>
            <a:r>
              <a:rPr kumimoji="0" lang="en-US" sz="1400" b="1" i="0" u="none" strike="noStrike" kern="0" cap="none" spc="0" normalizeH="0" baseline="0" noProof="0" dirty="0">
                <a:ln>
                  <a:noFill/>
                </a:ln>
                <a:solidFill>
                  <a:srgbClr val="000000"/>
                </a:solidFill>
                <a:effectLst/>
                <a:uLnTx/>
                <a:uFill>
                  <a:solidFill>
                    <a:srgbClr val="000000"/>
                  </a:solidFill>
                </a:uFill>
                <a:latin typeface="Verdana"/>
                <a:ea typeface="Verdana"/>
                <a:sym typeface="Verdana"/>
              </a:rPr>
              <a:t>IETF More Control Operators for CDDL – draft-08 – </a:t>
            </a:r>
            <a:r>
              <a:rPr lang="en-US" sz="1400" b="1" dirty="0">
                <a:latin typeface="Verdana"/>
                <a:ea typeface="Verdana"/>
              </a:rPr>
              <a:t>January 2025</a:t>
            </a:r>
            <a:r>
              <a:rPr kumimoji="0" lang="en-US" sz="1400" b="1" i="0" u="none" strike="noStrike" kern="0" cap="none" spc="0" normalizeH="0" baseline="0" noProof="0" dirty="0">
                <a:ln>
                  <a:noFill/>
                </a:ln>
                <a:solidFill>
                  <a:srgbClr val="000000"/>
                </a:solidFill>
                <a:effectLst/>
                <a:uLnTx/>
                <a:uFill>
                  <a:solidFill>
                    <a:srgbClr val="000000"/>
                  </a:solidFill>
                </a:uFill>
                <a:latin typeface="Verdana"/>
                <a:ea typeface="Verdana"/>
                <a:sym typeface="Verdana"/>
              </a:rPr>
              <a:t> – </a:t>
            </a:r>
            <a:r>
              <a:rPr lang="en-US" sz="1400" b="1" dirty="0">
                <a:latin typeface="Verdana"/>
                <a:ea typeface="Verdana"/>
              </a:rPr>
              <a:t>RFC Editor</a:t>
            </a:r>
            <a:br>
              <a:rPr kumimoji="0" lang="en-US" sz="1400" b="1" i="0" u="none" strike="noStrike" kern="0" cap="none" spc="0" normalizeH="0" baseline="0" noProof="0" dirty="0">
                <a:ln>
                  <a:noFill/>
                </a:ln>
                <a:solidFill>
                  <a:srgbClr val="000000"/>
                </a:solidFill>
                <a:effectLst/>
                <a:uLnTx/>
                <a:uFill>
                  <a:solidFill>
                    <a:srgbClr val="000000"/>
                  </a:solidFill>
                </a:uFill>
                <a:latin typeface="Verdana"/>
                <a:ea typeface="Verdana"/>
                <a:sym typeface="Verdana"/>
              </a:rPr>
            </a:br>
            <a:r>
              <a:rPr kumimoji="0" lang="en-US" sz="1400" b="1" i="0" u="none" strike="noStrike" kern="0" cap="none" spc="0" normalizeH="0" baseline="0" noProof="0" dirty="0">
                <a:ln>
                  <a:noFill/>
                </a:ln>
                <a:solidFill>
                  <a:srgbClr val="000000"/>
                </a:solidFill>
                <a:effectLst/>
                <a:uLnTx/>
                <a:uFill>
                  <a:solidFill>
                    <a:srgbClr val="000000"/>
                  </a:solidFill>
                </a:uFill>
                <a:latin typeface="Verdana"/>
                <a:ea typeface="Verdana"/>
                <a:sym typeface="Verdana"/>
                <a:hlinkClick r:id="rId5"/>
              </a:rPr>
              <a:t>https://datatracker.ietf.org/doc/draft-ietf-cbor-cddl-more-control/</a:t>
            </a:r>
            <a:endParaRPr kumimoji="0" lang="en-US" sz="1400" b="1" i="0" u="none" strike="noStrike" kern="0" cap="none" spc="0" normalizeH="0" baseline="0" noProof="0" dirty="0">
              <a:ln>
                <a:noFill/>
              </a:ln>
              <a:solidFill>
                <a:srgbClr val="000000"/>
              </a:solidFill>
              <a:effectLst/>
              <a:uLnTx/>
              <a:uFill>
                <a:solidFill>
                  <a:srgbClr val="000000"/>
                </a:solidFill>
              </a:uFill>
              <a:latin typeface="Verdana"/>
              <a:ea typeface="Verdana"/>
              <a:sym typeface="Verdana"/>
            </a:endParaRPr>
          </a:p>
          <a:p>
            <a:pPr marL="762808" marR="40640" lvl="1" indent="-264968" defTabSz="914400">
              <a:defRPr sz="1700"/>
            </a:pPr>
            <a:r>
              <a:rPr kumimoji="0" lang="en-US" sz="1400" b="1" i="0" u="none" strike="noStrike" kern="0" cap="none" spc="0" normalizeH="0" baseline="0" noProof="0" dirty="0">
                <a:ln>
                  <a:noFill/>
                </a:ln>
                <a:solidFill>
                  <a:srgbClr val="000000"/>
                </a:solidFill>
                <a:effectLst/>
                <a:highlight>
                  <a:srgbClr val="FFFF00"/>
                </a:highlight>
                <a:uLnTx/>
                <a:uFill>
                  <a:solidFill>
                    <a:srgbClr val="000000"/>
                  </a:solidFill>
                </a:uFill>
                <a:latin typeface="Verdana"/>
                <a:ea typeface="Verdana"/>
                <a:sym typeface="Verdana"/>
              </a:rPr>
              <a:t>IETF CBOR Extended Diagnostic Notation – draft-16 – January 2025 – </a:t>
            </a:r>
            <a:r>
              <a:rPr lang="en-US" sz="1400" b="1" dirty="0">
                <a:highlight>
                  <a:srgbClr val="FFFF00"/>
                </a:highlight>
                <a:latin typeface="Verdana"/>
                <a:ea typeface="Verdana"/>
              </a:rPr>
              <a:t>IETF Last Call</a:t>
            </a:r>
            <a:br>
              <a:rPr kumimoji="0" lang="en-US" sz="1400" b="1" i="0" u="none" strike="noStrike" kern="0" cap="none" spc="0" normalizeH="0" baseline="0" noProof="0" dirty="0">
                <a:ln>
                  <a:noFill/>
                </a:ln>
                <a:solidFill>
                  <a:srgbClr val="000000"/>
                </a:solidFill>
                <a:effectLst/>
                <a:highlight>
                  <a:srgbClr val="FFFF00"/>
                </a:highlight>
                <a:uLnTx/>
                <a:uFill>
                  <a:solidFill>
                    <a:srgbClr val="000000"/>
                  </a:solidFill>
                </a:uFill>
                <a:latin typeface="Verdana"/>
                <a:ea typeface="Verdana"/>
                <a:sym typeface="Verdana"/>
              </a:rPr>
            </a:br>
            <a:r>
              <a:rPr kumimoji="0" lang="en-US" sz="1400" b="1" i="0" u="none" strike="noStrike" kern="0" cap="none" spc="0" normalizeH="0" baseline="0" noProof="0" dirty="0">
                <a:ln>
                  <a:noFill/>
                </a:ln>
                <a:solidFill>
                  <a:srgbClr val="000000"/>
                </a:solidFill>
                <a:effectLst/>
                <a:highlight>
                  <a:srgbClr val="FFFF00"/>
                </a:highlight>
                <a:uLnTx/>
                <a:uFill>
                  <a:solidFill>
                    <a:srgbClr val="000000"/>
                  </a:solidFill>
                </a:uFill>
                <a:latin typeface="Verdana"/>
                <a:ea typeface="Verdana"/>
                <a:sym typeface="Verdana"/>
                <a:hlinkClick r:id="rId6"/>
              </a:rPr>
              <a:t>https://datatracker.ietf.org/doc/draft-ietf-cbor-edn-literals/</a:t>
            </a:r>
            <a:endParaRPr kumimoji="0" lang="en-US" sz="1400" b="1" i="0" u="none" strike="noStrike" kern="0" cap="none" spc="0" normalizeH="0" baseline="0" noProof="0" dirty="0">
              <a:ln>
                <a:noFill/>
              </a:ln>
              <a:solidFill>
                <a:srgbClr val="000000"/>
              </a:solidFill>
              <a:effectLst/>
              <a:highlight>
                <a:srgbClr val="FFFF00"/>
              </a:highlight>
              <a:uLnTx/>
              <a:uFill>
                <a:solidFill>
                  <a:srgbClr val="000000"/>
                </a:solidFill>
              </a:uFill>
              <a:latin typeface="Verdana"/>
              <a:ea typeface="Verdana"/>
              <a:sym typeface="Verdana"/>
            </a:endParaRPr>
          </a:p>
          <a:p>
            <a:pPr marL="762808" marR="40640" lvl="1" indent="-264968" defTabSz="914400">
              <a:defRPr sz="1700"/>
            </a:pPr>
            <a:r>
              <a:rPr kumimoji="0" lang="en-US" sz="1400" b="1" i="0" u="none" strike="noStrike" kern="0" cap="none" spc="0" normalizeH="0" baseline="0" noProof="0" dirty="0">
                <a:ln>
                  <a:noFill/>
                </a:ln>
                <a:solidFill>
                  <a:srgbClr val="000000"/>
                </a:solidFill>
                <a:effectLst/>
                <a:uLnTx/>
                <a:uFill>
                  <a:solidFill>
                    <a:srgbClr val="000000"/>
                  </a:solidFill>
                </a:uFill>
                <a:latin typeface="Verdana"/>
                <a:ea typeface="Verdana"/>
                <a:sym typeface="Verdana"/>
              </a:rPr>
              <a:t>IETF External References to Values in CBOR Diagnostic Notation (EDN) – draft-01 – December 2024</a:t>
            </a:r>
            <a:br>
              <a:rPr kumimoji="0" lang="en-US" sz="1400" b="1" i="0" u="none" strike="noStrike" kern="0" cap="none" spc="0" normalizeH="0" baseline="0" noProof="0" dirty="0">
                <a:ln>
                  <a:noFill/>
                </a:ln>
                <a:solidFill>
                  <a:srgbClr val="000000"/>
                </a:solidFill>
                <a:effectLst/>
                <a:uLnTx/>
                <a:uFill>
                  <a:solidFill>
                    <a:srgbClr val="000000"/>
                  </a:solidFill>
                </a:uFill>
                <a:latin typeface="Verdana"/>
                <a:ea typeface="Verdana"/>
                <a:sym typeface="Verdana"/>
              </a:rPr>
            </a:br>
            <a:r>
              <a:rPr kumimoji="0" lang="en-US" sz="1400" b="1" i="0" u="none" strike="noStrike" kern="0" cap="none" spc="0" normalizeH="0" baseline="0" noProof="0" dirty="0">
                <a:ln>
                  <a:noFill/>
                </a:ln>
                <a:solidFill>
                  <a:srgbClr val="000000"/>
                </a:solidFill>
                <a:effectLst/>
                <a:uLnTx/>
                <a:uFill>
                  <a:solidFill>
                    <a:srgbClr val="000000"/>
                  </a:solidFill>
                </a:uFill>
                <a:latin typeface="Verdana"/>
                <a:ea typeface="Verdana"/>
                <a:sym typeface="Verdana"/>
                <a:hlinkClick r:id="rId7"/>
              </a:rPr>
              <a:t>https://datatracker.ietf.org/doc/draft-ietf-cbor-edn-e-ref/</a:t>
            </a:r>
            <a:endParaRPr kumimoji="0" lang="en-US" sz="1400" b="1" i="0" u="none" strike="noStrike" kern="0" cap="none" spc="0" normalizeH="0" baseline="0" noProof="0" dirty="0">
              <a:ln>
                <a:noFill/>
              </a:ln>
              <a:solidFill>
                <a:srgbClr val="000000"/>
              </a:solidFill>
              <a:effectLst/>
              <a:uLnTx/>
              <a:uFill>
                <a:solidFill>
                  <a:srgbClr val="000000"/>
                </a:solidFill>
              </a:uFill>
              <a:latin typeface="Verdana"/>
              <a:ea typeface="Verdana"/>
              <a:sym typeface="Verdana"/>
            </a:endParaRPr>
          </a:p>
          <a:p>
            <a:pPr marL="762808" marR="40640" lvl="1" indent="-264968" algn="l" defTabSz="914400" rtl="0" eaLnBrk="1" fontAlgn="auto" latinLnBrk="0" hangingPunct="1">
              <a:lnSpc>
                <a:spcPct val="100000"/>
              </a:lnSpc>
              <a:spcBef>
                <a:spcPts val="400"/>
              </a:spcBef>
              <a:spcAft>
                <a:spcPts val="0"/>
              </a:spcAft>
              <a:buClrTx/>
              <a:buSzPct val="100000"/>
              <a:buFontTx/>
              <a:buChar char="•"/>
              <a:tabLst/>
              <a:defRPr sz="1700"/>
            </a:pPr>
            <a:r>
              <a:rPr kumimoji="0" lang="en-US" sz="1400" b="1" i="0" u="none" strike="noStrike" kern="0" cap="none" spc="0" normalizeH="0" baseline="0" noProof="0" dirty="0">
                <a:ln>
                  <a:noFill/>
                </a:ln>
                <a:solidFill>
                  <a:srgbClr val="000000"/>
                </a:solidFill>
                <a:effectLst/>
                <a:highlight>
                  <a:srgbClr val="FFFF00"/>
                </a:highlight>
                <a:uLnTx/>
                <a:uFill>
                  <a:solidFill>
                    <a:srgbClr val="000000"/>
                  </a:solidFill>
                </a:uFill>
                <a:latin typeface="Verdana"/>
                <a:ea typeface="Verdana"/>
                <a:sym typeface="Verdana"/>
              </a:rPr>
              <a:t>IETF CDDL Module Structure – draft-03 – </a:t>
            </a:r>
            <a:r>
              <a:rPr lang="en-US" sz="1400" b="1" dirty="0">
                <a:highlight>
                  <a:srgbClr val="FFFF00"/>
                </a:highlight>
                <a:latin typeface="Verdana"/>
                <a:ea typeface="Verdana"/>
              </a:rPr>
              <a:t>September</a:t>
            </a:r>
            <a:r>
              <a:rPr kumimoji="0" lang="en-US" sz="1400" b="1" i="0" u="none" strike="noStrike" kern="0" cap="none" spc="0" normalizeH="0" baseline="0" noProof="0" dirty="0">
                <a:ln>
                  <a:noFill/>
                </a:ln>
                <a:solidFill>
                  <a:srgbClr val="000000"/>
                </a:solidFill>
                <a:effectLst/>
                <a:highlight>
                  <a:srgbClr val="FFFF00"/>
                </a:highlight>
                <a:uLnTx/>
                <a:uFill>
                  <a:solidFill>
                    <a:srgbClr val="000000"/>
                  </a:solidFill>
                </a:uFill>
                <a:latin typeface="Verdana"/>
                <a:ea typeface="Verdana"/>
                <a:sym typeface="Verdana"/>
              </a:rPr>
              <a:t> 2024</a:t>
            </a:r>
            <a:br>
              <a:rPr kumimoji="0" lang="en-US" sz="1400" b="1" i="0" u="none" strike="noStrike" kern="0" cap="none" spc="0" normalizeH="0" baseline="0" noProof="0" dirty="0">
                <a:ln>
                  <a:noFill/>
                </a:ln>
                <a:solidFill>
                  <a:srgbClr val="000000"/>
                </a:solidFill>
                <a:effectLst/>
                <a:highlight>
                  <a:srgbClr val="FFFF00"/>
                </a:highlight>
                <a:uLnTx/>
                <a:uFill>
                  <a:solidFill>
                    <a:srgbClr val="000000"/>
                  </a:solidFill>
                </a:uFill>
                <a:latin typeface="Verdana"/>
                <a:ea typeface="Verdana"/>
                <a:sym typeface="Verdana"/>
              </a:rPr>
            </a:br>
            <a:r>
              <a:rPr kumimoji="0" lang="en-US" sz="1400" b="1" i="0" u="none" strike="noStrike" kern="0" cap="none" spc="0" normalizeH="0" baseline="0" noProof="0" dirty="0">
                <a:ln>
                  <a:noFill/>
                </a:ln>
                <a:solidFill>
                  <a:srgbClr val="000000"/>
                </a:solidFill>
                <a:effectLst/>
                <a:highlight>
                  <a:srgbClr val="FFFF00"/>
                </a:highlight>
                <a:uLnTx/>
                <a:uFill>
                  <a:solidFill>
                    <a:srgbClr val="000000"/>
                  </a:solidFill>
                </a:uFill>
                <a:latin typeface="Verdana"/>
                <a:ea typeface="Verdana"/>
                <a:sym typeface="Verdana"/>
                <a:hlinkClick r:id="rId8"/>
              </a:rPr>
              <a:t>https://datatracker.ietf.org/doc/draft-ietf-cbor-cddl-modules/</a:t>
            </a:r>
            <a:endParaRPr kumimoji="0" lang="en-US" sz="1400" b="1" i="0" u="none" strike="noStrike" kern="0" cap="none" spc="0" normalizeH="0" baseline="0" noProof="0" dirty="0">
              <a:ln>
                <a:noFill/>
              </a:ln>
              <a:solidFill>
                <a:srgbClr val="000000"/>
              </a:solidFill>
              <a:effectLst/>
              <a:highlight>
                <a:srgbClr val="FFFF00"/>
              </a:highlight>
              <a:uLnTx/>
              <a:uFill>
                <a:solidFill>
                  <a:srgbClr val="000000"/>
                </a:solidFill>
              </a:uFill>
              <a:latin typeface="Verdana"/>
              <a:ea typeface="Verdana"/>
              <a:sym typeface="Verdana"/>
            </a:endParaRPr>
          </a:p>
          <a:p>
            <a:pPr marL="762808" marR="40640" lvl="1" indent="-264968" defTabSz="914400">
              <a:defRPr sz="1700"/>
            </a:pPr>
            <a:r>
              <a:rPr kumimoji="0" lang="en-US" sz="1400" b="1" i="0" u="none" strike="noStrike" kern="0" cap="none" spc="0" normalizeH="0" baseline="0" noProof="0" dirty="0">
                <a:ln>
                  <a:noFill/>
                </a:ln>
                <a:solidFill>
                  <a:srgbClr val="000000"/>
                </a:solidFill>
                <a:effectLst/>
                <a:highlight>
                  <a:srgbClr val="FFFF00"/>
                </a:highlight>
                <a:uLnTx/>
                <a:uFill>
                  <a:solidFill>
                    <a:srgbClr val="000000"/>
                  </a:solidFill>
                </a:uFill>
                <a:latin typeface="Verdana"/>
                <a:ea typeface="Verdana"/>
                <a:sym typeface="Verdana"/>
              </a:rPr>
              <a:t>IETF Packed CBOR – draft-13 – </a:t>
            </a:r>
            <a:r>
              <a:rPr lang="en-US" sz="1400" b="1" dirty="0">
                <a:highlight>
                  <a:srgbClr val="FFFF00"/>
                </a:highlight>
                <a:latin typeface="Verdana"/>
                <a:ea typeface="Verdana"/>
              </a:rPr>
              <a:t>September</a:t>
            </a:r>
            <a:r>
              <a:rPr kumimoji="0" lang="en-US" sz="1400" b="1" i="0" u="none" strike="noStrike" kern="0" cap="none" spc="0" normalizeH="0" baseline="0" noProof="0" dirty="0">
                <a:ln>
                  <a:noFill/>
                </a:ln>
                <a:solidFill>
                  <a:srgbClr val="000000"/>
                </a:solidFill>
                <a:effectLst/>
                <a:highlight>
                  <a:srgbClr val="FFFF00"/>
                </a:highlight>
                <a:uLnTx/>
                <a:uFill>
                  <a:solidFill>
                    <a:srgbClr val="000000"/>
                  </a:solidFill>
                </a:uFill>
                <a:latin typeface="Verdana"/>
                <a:ea typeface="Verdana"/>
                <a:sym typeface="Verdana"/>
              </a:rPr>
              <a:t> 2024 – Waiting for WG Chair</a:t>
            </a:r>
            <a:br>
              <a:rPr kumimoji="0" lang="en-US" sz="1400" b="1" i="0" u="none" strike="noStrike" kern="0" cap="none" spc="0" normalizeH="0" baseline="0" noProof="0" dirty="0">
                <a:ln>
                  <a:noFill/>
                </a:ln>
                <a:solidFill>
                  <a:srgbClr val="000000"/>
                </a:solidFill>
                <a:effectLst/>
                <a:highlight>
                  <a:srgbClr val="FFFF00"/>
                </a:highlight>
                <a:uLnTx/>
                <a:uFill>
                  <a:solidFill>
                    <a:srgbClr val="000000"/>
                  </a:solidFill>
                </a:uFill>
                <a:latin typeface="Verdana"/>
                <a:ea typeface="Verdana"/>
                <a:sym typeface="Verdana"/>
              </a:rPr>
            </a:br>
            <a:r>
              <a:rPr kumimoji="0" lang="en-US" sz="1400" b="1" i="0" u="none" strike="noStrike" kern="0" cap="none" spc="0" normalizeH="0" baseline="0" noProof="0" dirty="0">
                <a:ln>
                  <a:noFill/>
                </a:ln>
                <a:solidFill>
                  <a:srgbClr val="000000"/>
                </a:solidFill>
                <a:effectLst/>
                <a:highlight>
                  <a:srgbClr val="FFFF00"/>
                </a:highlight>
                <a:uLnTx/>
                <a:uFill>
                  <a:solidFill>
                    <a:srgbClr val="000000"/>
                  </a:solidFill>
                </a:uFill>
                <a:latin typeface="Verdana"/>
                <a:ea typeface="Verdana"/>
                <a:sym typeface="Verdana"/>
                <a:hlinkClick r:id="rId9"/>
              </a:rPr>
              <a:t>https://datatracker.ietf.org/doc/draft-ietf-cbor-packed/</a:t>
            </a:r>
            <a:endParaRPr kumimoji="0" lang="en-US" sz="1400" b="1" i="0" u="none" strike="noStrike" kern="0" cap="none" spc="0" normalizeH="0" baseline="0" noProof="0" dirty="0">
              <a:ln>
                <a:noFill/>
              </a:ln>
              <a:solidFill>
                <a:srgbClr val="000000"/>
              </a:solidFill>
              <a:effectLst/>
              <a:highlight>
                <a:srgbClr val="FFFF00"/>
              </a:highlight>
              <a:uLnTx/>
              <a:uFill>
                <a:solidFill>
                  <a:srgbClr val="000000"/>
                </a:solidFill>
              </a:uFill>
              <a:latin typeface="Verdana"/>
              <a:ea typeface="Verdana"/>
              <a:sym typeface="Verdana"/>
            </a:endParaRPr>
          </a:p>
          <a:p>
            <a:pPr marL="362758" marR="40640" lvl="0" indent="-264968" algn="l" defTabSz="914400" rtl="0" eaLnBrk="1" fontAlgn="auto" latinLnBrk="0" hangingPunct="1">
              <a:lnSpc>
                <a:spcPct val="100000"/>
              </a:lnSpc>
              <a:spcBef>
                <a:spcPts val="400"/>
              </a:spcBef>
              <a:spcAft>
                <a:spcPts val="0"/>
              </a:spcAft>
              <a:buClrTx/>
              <a:buSzPct val="100000"/>
              <a:buFontTx/>
              <a:buChar char="•"/>
              <a:tabLst/>
              <a:defRPr sz="1700"/>
            </a:pPr>
            <a:r>
              <a:rPr kumimoji="0" lang="en-US" sz="2200" b="1" i="0" u="none" strike="noStrike" kern="0" cap="none" spc="0" normalizeH="0" baseline="0" noProof="0" dirty="0">
                <a:ln>
                  <a:noFill/>
                </a:ln>
                <a:solidFill>
                  <a:srgbClr val="000000"/>
                </a:solidFill>
                <a:effectLst/>
                <a:uLnTx/>
                <a:uFill>
                  <a:solidFill>
                    <a:srgbClr val="000000"/>
                  </a:solidFill>
                </a:uFill>
                <a:latin typeface="Verdana"/>
                <a:ea typeface="Verdana"/>
                <a:sym typeface="Verdana"/>
              </a:rPr>
              <a:t>Network Time Protocols (NTP)</a:t>
            </a:r>
          </a:p>
          <a:p>
            <a:pPr marL="762808" marR="40640" lvl="1" indent="-264968" defTabSz="914400">
              <a:defRPr sz="1700"/>
            </a:pPr>
            <a:r>
              <a:rPr kumimoji="0" lang="en-US" sz="1400" b="1" i="0" u="none" strike="noStrike" kern="0" cap="none" spc="0" normalizeH="0" baseline="0" noProof="0" dirty="0">
                <a:ln>
                  <a:noFill/>
                </a:ln>
                <a:solidFill>
                  <a:srgbClr val="000000"/>
                </a:solidFill>
                <a:effectLst/>
                <a:uLnTx/>
                <a:uFill>
                  <a:solidFill>
                    <a:srgbClr val="000000"/>
                  </a:solidFill>
                </a:uFill>
                <a:latin typeface="Verdana"/>
                <a:ea typeface="Verdana"/>
                <a:sym typeface="Verdana"/>
              </a:rPr>
              <a:t>IETF Secure Selection and Filtering for NTP with </a:t>
            </a:r>
            <a:r>
              <a:rPr kumimoji="0" lang="en-US" sz="1400" b="1" i="0" u="none" strike="noStrike" kern="0" cap="none" spc="0" normalizeH="0" baseline="0" noProof="0" dirty="0" err="1">
                <a:ln>
                  <a:noFill/>
                </a:ln>
                <a:solidFill>
                  <a:srgbClr val="000000"/>
                </a:solidFill>
                <a:effectLst/>
                <a:uLnTx/>
                <a:uFill>
                  <a:solidFill>
                    <a:srgbClr val="000000"/>
                  </a:solidFill>
                </a:uFill>
                <a:latin typeface="Verdana"/>
                <a:ea typeface="Verdana"/>
                <a:sym typeface="Verdana"/>
              </a:rPr>
              <a:t>Khronos</a:t>
            </a:r>
            <a:r>
              <a:rPr kumimoji="0" lang="en-US" sz="1400" b="1" i="0" u="none" strike="noStrike" kern="0" cap="none" spc="0" normalizeH="0" baseline="0" noProof="0" dirty="0">
                <a:ln>
                  <a:noFill/>
                </a:ln>
                <a:solidFill>
                  <a:srgbClr val="000000"/>
                </a:solidFill>
                <a:effectLst/>
                <a:uLnTx/>
                <a:uFill>
                  <a:solidFill>
                    <a:srgbClr val="000000"/>
                  </a:solidFill>
                </a:uFill>
                <a:latin typeface="Verdana"/>
                <a:ea typeface="Verdana"/>
                <a:sym typeface="Verdana"/>
              </a:rPr>
              <a:t> – RFC 9523 – February 2024</a:t>
            </a:r>
            <a:br>
              <a:rPr kumimoji="0" lang="en-US" sz="1400" b="1" i="0" u="none" strike="noStrike" kern="0" cap="none" spc="0" normalizeH="0" baseline="0" noProof="0" dirty="0">
                <a:ln>
                  <a:noFill/>
                </a:ln>
                <a:solidFill>
                  <a:srgbClr val="000000"/>
                </a:solidFill>
                <a:effectLst/>
                <a:uLnTx/>
                <a:uFill>
                  <a:solidFill>
                    <a:srgbClr val="000000"/>
                  </a:solidFill>
                </a:uFill>
                <a:latin typeface="Verdana"/>
                <a:ea typeface="Verdana"/>
                <a:sym typeface="Verdana"/>
              </a:rPr>
            </a:br>
            <a:r>
              <a:rPr lang="en-US" sz="1400" b="1" dirty="0">
                <a:latin typeface="Verdana"/>
                <a:ea typeface="Verdana"/>
                <a:hlinkClick r:id="rId10"/>
              </a:rPr>
              <a:t>https://datatracker.ietf.org/doc/rfc9523/</a:t>
            </a:r>
            <a:endParaRPr lang="en-US" sz="1400" b="1" dirty="0">
              <a:latin typeface="Verdana"/>
              <a:ea typeface="Verdana"/>
            </a:endParaRPr>
          </a:p>
          <a:p>
            <a:pPr marL="762808" marR="40640" lvl="1" indent="-264968" defTabSz="914400">
              <a:defRPr sz="1700"/>
            </a:pPr>
            <a:r>
              <a:rPr kumimoji="0" lang="en-US" sz="1400" b="1" i="0" u="none" strike="noStrike" kern="0" cap="none" spc="0" normalizeH="0" baseline="0" noProof="0" dirty="0">
                <a:ln>
                  <a:noFill/>
                </a:ln>
                <a:solidFill>
                  <a:srgbClr val="000000"/>
                </a:solidFill>
                <a:effectLst/>
                <a:highlight>
                  <a:srgbClr val="FFFF00"/>
                </a:highlight>
                <a:uLnTx/>
                <a:uFill>
                  <a:solidFill>
                    <a:srgbClr val="000000"/>
                  </a:solidFill>
                </a:uFill>
                <a:latin typeface="Verdana"/>
                <a:ea typeface="Verdana"/>
                <a:sym typeface="Verdana"/>
              </a:rPr>
              <a:t>IETF Updating the NTP Registries – draft-17 – January 2025 – RFC Editor</a:t>
            </a:r>
            <a:br>
              <a:rPr kumimoji="0" lang="en-US" sz="1400" b="1" i="0" u="none" strike="noStrike" kern="0" cap="none" spc="0" normalizeH="0" baseline="0" noProof="0" dirty="0">
                <a:ln>
                  <a:noFill/>
                </a:ln>
                <a:solidFill>
                  <a:srgbClr val="000000"/>
                </a:solidFill>
                <a:effectLst/>
                <a:highlight>
                  <a:srgbClr val="FFFF00"/>
                </a:highlight>
                <a:uLnTx/>
                <a:uFill>
                  <a:solidFill>
                    <a:srgbClr val="000000"/>
                  </a:solidFill>
                </a:uFill>
                <a:latin typeface="Verdana"/>
                <a:ea typeface="Verdana"/>
                <a:sym typeface="Verdana"/>
              </a:rPr>
            </a:br>
            <a:r>
              <a:rPr kumimoji="0" lang="en-US" sz="1400" b="1" i="0" u="none" strike="noStrike" kern="0" cap="none" spc="0" normalizeH="0" baseline="0" noProof="0" dirty="0">
                <a:ln>
                  <a:noFill/>
                </a:ln>
                <a:solidFill>
                  <a:srgbClr val="000000"/>
                </a:solidFill>
                <a:effectLst/>
                <a:highlight>
                  <a:srgbClr val="FFFF00"/>
                </a:highlight>
                <a:uLnTx/>
                <a:uFill>
                  <a:solidFill>
                    <a:srgbClr val="000000"/>
                  </a:solidFill>
                </a:uFill>
                <a:latin typeface="Verdana"/>
                <a:ea typeface="Verdana"/>
                <a:sym typeface="Verdana"/>
                <a:hlinkClick r:id="rId11"/>
              </a:rPr>
              <a:t>https://datatracker.ietf.org/doc/draft-ietf-ntp-update-registries/</a:t>
            </a:r>
            <a:endParaRPr kumimoji="0" lang="en-US" sz="1400" b="1" i="0" u="none" strike="noStrike" kern="0" cap="none" spc="0" normalizeH="0" baseline="0" noProof="0" dirty="0">
              <a:ln>
                <a:noFill/>
              </a:ln>
              <a:solidFill>
                <a:srgbClr val="000000"/>
              </a:solidFill>
              <a:effectLst/>
              <a:highlight>
                <a:srgbClr val="FFFF00"/>
              </a:highlight>
              <a:uLnTx/>
              <a:uFill>
                <a:solidFill>
                  <a:srgbClr val="000000"/>
                </a:solidFill>
              </a:uFill>
              <a:latin typeface="Verdana"/>
              <a:ea typeface="Verdana"/>
              <a:sym typeface="Verdana"/>
            </a:endParaRPr>
          </a:p>
          <a:p>
            <a:pPr marL="762808" marR="40640" lvl="1" indent="-264968" defTabSz="914400">
              <a:defRPr sz="1700"/>
            </a:pPr>
            <a:r>
              <a:rPr kumimoji="0" lang="en-US" sz="1400" b="1" i="0" u="none" strike="noStrike" kern="0" cap="none" spc="0" normalizeH="0" baseline="0" noProof="0" dirty="0">
                <a:ln>
                  <a:noFill/>
                </a:ln>
                <a:solidFill>
                  <a:srgbClr val="000000"/>
                </a:solidFill>
                <a:effectLst/>
                <a:highlight>
                  <a:srgbClr val="FFFF00"/>
                </a:highlight>
                <a:uLnTx/>
                <a:uFill>
                  <a:solidFill>
                    <a:srgbClr val="000000"/>
                  </a:solidFill>
                </a:uFill>
                <a:latin typeface="Verdana"/>
                <a:ea typeface="Verdana"/>
                <a:sym typeface="Verdana"/>
              </a:rPr>
              <a:t>IETF Roughtime – draft-12 – </a:t>
            </a:r>
            <a:r>
              <a:rPr lang="en-US" sz="1400" b="1" dirty="0">
                <a:highlight>
                  <a:srgbClr val="FFFF00"/>
                </a:highlight>
                <a:latin typeface="Verdana"/>
                <a:ea typeface="Verdana"/>
              </a:rPr>
              <a:t>December</a:t>
            </a:r>
            <a:r>
              <a:rPr kumimoji="0" lang="en-US" sz="1400" b="1" i="0" u="none" strike="noStrike" kern="0" cap="none" spc="0" normalizeH="0" baseline="0" noProof="0" dirty="0">
                <a:ln>
                  <a:noFill/>
                </a:ln>
                <a:solidFill>
                  <a:srgbClr val="000000"/>
                </a:solidFill>
                <a:effectLst/>
                <a:highlight>
                  <a:srgbClr val="FFFF00"/>
                </a:highlight>
                <a:uLnTx/>
                <a:uFill>
                  <a:solidFill>
                    <a:srgbClr val="000000"/>
                  </a:solidFill>
                </a:uFill>
                <a:latin typeface="Verdana"/>
                <a:ea typeface="Verdana"/>
                <a:sym typeface="Verdana"/>
              </a:rPr>
              <a:t> 2024</a:t>
            </a:r>
            <a:br>
              <a:rPr kumimoji="0" lang="en-US" sz="1400" b="1" i="0" u="none" strike="noStrike" kern="0" cap="none" spc="0" normalizeH="0" baseline="0" noProof="0" dirty="0">
                <a:ln>
                  <a:noFill/>
                </a:ln>
                <a:solidFill>
                  <a:srgbClr val="000000"/>
                </a:solidFill>
                <a:effectLst/>
                <a:highlight>
                  <a:srgbClr val="FFFF00"/>
                </a:highlight>
                <a:uLnTx/>
                <a:uFill>
                  <a:solidFill>
                    <a:srgbClr val="000000"/>
                  </a:solidFill>
                </a:uFill>
                <a:latin typeface="Verdana"/>
                <a:ea typeface="Verdana"/>
                <a:sym typeface="Verdana"/>
              </a:rPr>
            </a:br>
            <a:r>
              <a:rPr kumimoji="0" lang="en-US" sz="1400" b="1" i="0" u="none" strike="noStrike" kern="0" cap="none" spc="0" normalizeH="0" baseline="0" noProof="0" dirty="0">
                <a:ln>
                  <a:noFill/>
                </a:ln>
                <a:solidFill>
                  <a:srgbClr val="000000"/>
                </a:solidFill>
                <a:effectLst/>
                <a:highlight>
                  <a:srgbClr val="FFFF00"/>
                </a:highlight>
                <a:uLnTx/>
                <a:uFill>
                  <a:solidFill>
                    <a:srgbClr val="000000"/>
                  </a:solidFill>
                </a:uFill>
                <a:latin typeface="Verdana"/>
                <a:ea typeface="Verdana"/>
                <a:sym typeface="Verdana"/>
                <a:hlinkClick r:id="rId12"/>
              </a:rPr>
              <a:t>https://datatracker.ietf.org/doc/draft-ietf-ntp-roughtime/</a:t>
            </a:r>
            <a:endParaRPr kumimoji="0" lang="en-US" sz="1400" b="1" i="0" u="none" strike="noStrike" kern="0" cap="none" spc="0" normalizeH="0" baseline="0" noProof="0" dirty="0">
              <a:ln>
                <a:noFill/>
              </a:ln>
              <a:solidFill>
                <a:srgbClr val="000000"/>
              </a:solidFill>
              <a:effectLst/>
              <a:highlight>
                <a:srgbClr val="FFFF00"/>
              </a:highlight>
              <a:uLnTx/>
              <a:uFill>
                <a:solidFill>
                  <a:srgbClr val="000000"/>
                </a:solidFill>
              </a:uFill>
              <a:latin typeface="Verdana"/>
              <a:ea typeface="Verdana"/>
              <a:sym typeface="Verdana"/>
            </a:endParaRPr>
          </a:p>
          <a:p>
            <a:pPr marL="762808" marR="40640" lvl="1" indent="-264968" defTabSz="914400">
              <a:defRPr sz="1700"/>
            </a:pPr>
            <a:r>
              <a:rPr lang="en-US" sz="1400" b="1" dirty="0">
                <a:latin typeface="Verdana"/>
                <a:ea typeface="Verdana"/>
              </a:rPr>
              <a:t>IETF NTP Interleaved Modes – draft-08 – December 2024 – RFC Editor</a:t>
            </a:r>
            <a:br>
              <a:rPr lang="en-US" sz="1400" b="1" dirty="0">
                <a:latin typeface="Verdana"/>
                <a:ea typeface="Verdana"/>
              </a:rPr>
            </a:br>
            <a:r>
              <a:rPr lang="en-US" sz="1400" b="1" dirty="0">
                <a:latin typeface="Verdana"/>
                <a:ea typeface="Verdana"/>
                <a:hlinkClick r:id="rId13"/>
              </a:rPr>
              <a:t>https://datatracker.ietf.org/doc/draft-ietf-ntp-interleaved-modes/</a:t>
            </a:r>
            <a:endParaRPr lang="en-US" sz="1400" b="1" dirty="0">
              <a:latin typeface="Verdana"/>
              <a:ea typeface="Verdana"/>
            </a:endParaRPr>
          </a:p>
          <a:p>
            <a:pPr marL="762808" marR="40640" lvl="1" indent="-264968" defTabSz="914400">
              <a:defRPr sz="1700"/>
            </a:pPr>
            <a:r>
              <a:rPr kumimoji="0" lang="en-US" sz="1400" b="1" i="0" u="none" strike="noStrike" kern="0" cap="none" spc="0" normalizeH="0" baseline="0" noProof="0" dirty="0">
                <a:ln>
                  <a:noFill/>
                </a:ln>
                <a:solidFill>
                  <a:srgbClr val="000000"/>
                </a:solidFill>
                <a:effectLst/>
                <a:uLnTx/>
                <a:uFill>
                  <a:solidFill>
                    <a:srgbClr val="000000"/>
                  </a:solidFill>
                </a:uFill>
                <a:latin typeface="Verdana"/>
                <a:ea typeface="Verdana"/>
                <a:sym typeface="Verdana"/>
              </a:rPr>
              <a:t>IETF NTS4PTP - Network Time Security for the Precision Time Protocol – draft-00 – August 2024</a:t>
            </a:r>
            <a:br>
              <a:rPr kumimoji="0" lang="en-US" sz="1400" b="1" i="0" u="none" strike="noStrike" kern="0" cap="none" spc="0" normalizeH="0" baseline="0" noProof="0" dirty="0">
                <a:ln>
                  <a:noFill/>
                </a:ln>
                <a:solidFill>
                  <a:srgbClr val="000000"/>
                </a:solidFill>
                <a:effectLst/>
                <a:uLnTx/>
                <a:uFill>
                  <a:solidFill>
                    <a:srgbClr val="000000"/>
                  </a:solidFill>
                </a:uFill>
                <a:latin typeface="Verdana"/>
                <a:ea typeface="Verdana"/>
                <a:sym typeface="Verdana"/>
              </a:rPr>
            </a:br>
            <a:r>
              <a:rPr kumimoji="0" lang="en-US" sz="1400" b="1" i="0" u="none" strike="noStrike" kern="0" cap="none" spc="0" normalizeH="0" baseline="0" noProof="0" dirty="0">
                <a:ln>
                  <a:noFill/>
                </a:ln>
                <a:solidFill>
                  <a:srgbClr val="000000"/>
                </a:solidFill>
                <a:effectLst/>
                <a:uLnTx/>
                <a:uFill>
                  <a:solidFill>
                    <a:srgbClr val="000000"/>
                  </a:solidFill>
                </a:uFill>
                <a:latin typeface="Verdana"/>
                <a:ea typeface="Verdana"/>
                <a:sym typeface="Verdana"/>
                <a:hlinkClick r:id="rId14"/>
              </a:rPr>
              <a:t>https://datatracker.ietf.org/doc/draft-ietf-ntp-nts-for-ptp/</a:t>
            </a:r>
            <a:endParaRPr kumimoji="0" lang="en-US" sz="1400" b="1" i="0" u="none" strike="noStrike" kern="0" cap="none" spc="0" normalizeH="0" baseline="0" noProof="0" dirty="0">
              <a:ln>
                <a:noFill/>
              </a:ln>
              <a:solidFill>
                <a:srgbClr val="000000"/>
              </a:solidFill>
              <a:effectLst/>
              <a:uLnTx/>
              <a:uFill>
                <a:solidFill>
                  <a:srgbClr val="000000"/>
                </a:solidFill>
              </a:uFill>
              <a:latin typeface="Verdana"/>
              <a:ea typeface="Verdana"/>
              <a:sym typeface="Verdana"/>
            </a:endParaRPr>
          </a:p>
          <a:p>
            <a:pPr marL="762808" marR="40640" lvl="1" indent="-264968" defTabSz="914400">
              <a:defRPr sz="1700"/>
            </a:pPr>
            <a:r>
              <a:rPr kumimoji="0" lang="en-US" sz="1400" b="1" i="0" u="none" strike="noStrike" kern="0" cap="none" spc="0" normalizeH="0" baseline="0" noProof="0" dirty="0">
                <a:ln>
                  <a:noFill/>
                </a:ln>
                <a:solidFill>
                  <a:srgbClr val="000000"/>
                </a:solidFill>
                <a:effectLst/>
                <a:uLnTx/>
                <a:uFill>
                  <a:solidFill>
                    <a:srgbClr val="000000"/>
                  </a:solidFill>
                </a:uFill>
                <a:latin typeface="Verdana"/>
                <a:ea typeface="Verdana"/>
                <a:sym typeface="Verdana"/>
              </a:rPr>
              <a:t>IETF Network Time Protocol v5 – draft-02 – June 2024</a:t>
            </a:r>
            <a:br>
              <a:rPr kumimoji="0" lang="en-US" sz="1400" b="1" i="0" u="none" strike="noStrike" kern="0" cap="none" spc="0" normalizeH="0" baseline="0" noProof="0" dirty="0">
                <a:ln>
                  <a:noFill/>
                </a:ln>
                <a:solidFill>
                  <a:srgbClr val="000000"/>
                </a:solidFill>
                <a:effectLst/>
                <a:uLnTx/>
                <a:uFill>
                  <a:solidFill>
                    <a:srgbClr val="000000"/>
                  </a:solidFill>
                </a:uFill>
                <a:latin typeface="Verdana"/>
                <a:ea typeface="Verdana"/>
                <a:sym typeface="Verdana"/>
              </a:rPr>
            </a:br>
            <a:r>
              <a:rPr kumimoji="0" lang="en-US" sz="1400" b="1" i="0" u="none" strike="noStrike" kern="0" cap="none" spc="0" normalizeH="0" baseline="0" noProof="0" dirty="0">
                <a:ln>
                  <a:noFill/>
                </a:ln>
                <a:solidFill>
                  <a:srgbClr val="000000"/>
                </a:solidFill>
                <a:effectLst/>
                <a:uLnTx/>
                <a:uFill>
                  <a:solidFill>
                    <a:srgbClr val="000000"/>
                  </a:solidFill>
                </a:uFill>
                <a:latin typeface="Verdana"/>
                <a:ea typeface="Verdana"/>
                <a:sym typeface="Verdana"/>
                <a:hlinkClick r:id="rId15"/>
              </a:rPr>
              <a:t>https://datatracker.ietf.org/doc/draft-ietf-ntp-ntpv5/</a:t>
            </a:r>
            <a:endParaRPr kumimoji="0" lang="en-US" sz="1400" b="1" i="0" u="none" strike="noStrike" kern="0" cap="none" spc="0" normalizeH="0" baseline="0" noProof="0" dirty="0">
              <a:ln>
                <a:noFill/>
              </a:ln>
              <a:solidFill>
                <a:srgbClr val="000000"/>
              </a:solidFill>
              <a:effectLst/>
              <a:uLnTx/>
              <a:uFill>
                <a:solidFill>
                  <a:srgbClr val="000000"/>
                </a:solidFill>
              </a:uFill>
              <a:latin typeface="Verdana"/>
              <a:ea typeface="Verdana"/>
              <a:sym typeface="Verdana"/>
            </a:endParaRPr>
          </a:p>
        </p:txBody>
      </p:sp>
      <p:sp>
        <p:nvSpPr>
          <p:cNvPr id="6" name="Shape 334">
            <a:extLst>
              <a:ext uri="{FF2B5EF4-FFF2-40B4-BE49-F238E27FC236}">
                <a16:creationId xmlns:a16="http://schemas.microsoft.com/office/drawing/2014/main" id="{BDDB402B-449F-134B-8FC2-46724227C4F4}"/>
              </a:ext>
            </a:extLst>
          </p:cNvPr>
          <p:cNvSpPr>
            <a:spLocks noGrp="1"/>
          </p:cNvSpPr>
          <p:nvPr>
            <p:ph type="sldNum" sz="quarter" idx="4"/>
          </p:nvPr>
        </p:nvSpPr>
        <p:spPr>
          <a:xfrm>
            <a:off x="8408459" y="5524500"/>
            <a:ext cx="481541" cy="190500"/>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pPr/>
              <a:t>51</a:t>
            </a:fld>
            <a:endParaRPr/>
          </a:p>
        </p:txBody>
      </p:sp>
    </p:spTree>
    <p:extLst>
      <p:ext uri="{BB962C8B-B14F-4D97-AF65-F5344CB8AC3E}">
        <p14:creationId xmlns:p14="http://schemas.microsoft.com/office/powerpoint/2010/main" val="485260566"/>
      </p:ext>
    </p:extLst>
  </p:cSld>
  <p:clrMapOvr>
    <a:masterClrMapping/>
  </p:clrMapOvr>
  <p:transition spd="slow"/>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 name="Shape 368"/>
          <p:cNvSpPr>
            <a:spLocks noGrp="1"/>
          </p:cNvSpPr>
          <p:nvPr>
            <p:ph type="title"/>
          </p:nvPr>
        </p:nvSpPr>
        <p:spPr>
          <a:prstGeom prst="rect">
            <a:avLst/>
          </a:prstGeom>
        </p:spPr>
        <p:txBody>
          <a:bodyPr/>
          <a:lstStyle/>
          <a:p>
            <a:r>
              <a:rPr lang="en-US" sz="2700" dirty="0"/>
              <a:t>Internet Engineering Task Force (IETF) (3 of 4)</a:t>
            </a:r>
            <a:endParaRPr sz="2700" dirty="0"/>
          </a:p>
        </p:txBody>
      </p:sp>
      <p:sp>
        <p:nvSpPr>
          <p:cNvPr id="3" name="Text Placeholder 2">
            <a:extLst>
              <a:ext uri="{FF2B5EF4-FFF2-40B4-BE49-F238E27FC236}">
                <a16:creationId xmlns:a16="http://schemas.microsoft.com/office/drawing/2014/main" id="{F6CBD45F-8AA1-3641-8AD8-D31A8892205B}"/>
              </a:ext>
            </a:extLst>
          </p:cNvPr>
          <p:cNvSpPr>
            <a:spLocks noGrp="1"/>
          </p:cNvSpPr>
          <p:nvPr>
            <p:ph type="body" idx="1"/>
          </p:nvPr>
        </p:nvSpPr>
        <p:spPr>
          <a:xfrm>
            <a:off x="569076" y="979914"/>
            <a:ext cx="8971164" cy="4449703"/>
          </a:xfrm>
        </p:spPr>
        <p:txBody>
          <a:bodyPr>
            <a:normAutofit fontScale="55000" lnSpcReduction="20000"/>
          </a:bodyPr>
          <a:lstStyle/>
          <a:p>
            <a:pPr marL="362758" marR="40640" lvl="0" indent="-264968" algn="l" defTabSz="914400" rtl="0" eaLnBrk="1" fontAlgn="auto" latinLnBrk="0" hangingPunct="1">
              <a:lnSpc>
                <a:spcPct val="100000"/>
              </a:lnSpc>
              <a:spcBef>
                <a:spcPts val="500"/>
              </a:spcBef>
              <a:spcAft>
                <a:spcPts val="0"/>
              </a:spcAft>
              <a:buClrTx/>
              <a:buSzPct val="100000"/>
              <a:buFontTx/>
              <a:buChar char="•"/>
              <a:tabLst/>
              <a:defRPr sz="1700"/>
            </a:pPr>
            <a:r>
              <a:rPr kumimoji="0" lang="en-US" sz="2700" b="1" i="0" u="none" strike="noStrike" kern="0" cap="none" spc="0" normalizeH="0" baseline="0" noProof="0" dirty="0">
                <a:ln>
                  <a:noFill/>
                </a:ln>
                <a:solidFill>
                  <a:srgbClr val="000000"/>
                </a:solidFill>
                <a:effectLst/>
                <a:uLnTx/>
                <a:uFill>
                  <a:solidFill>
                    <a:srgbClr val="000000"/>
                  </a:solidFill>
                </a:uFill>
                <a:latin typeface="Verdana"/>
                <a:ea typeface="Verdana"/>
                <a:sym typeface="Verdana"/>
              </a:rPr>
              <a:t>Remote </a:t>
            </a:r>
            <a:r>
              <a:rPr kumimoji="0" lang="en-US" sz="2700" b="1" i="0" u="none" strike="noStrike" kern="0" cap="none" spc="0" normalizeH="0" baseline="0" noProof="0" dirty="0" err="1">
                <a:ln>
                  <a:noFill/>
                </a:ln>
                <a:solidFill>
                  <a:srgbClr val="000000"/>
                </a:solidFill>
                <a:effectLst/>
                <a:uLnTx/>
                <a:uFill>
                  <a:solidFill>
                    <a:srgbClr val="000000"/>
                  </a:solidFill>
                </a:uFill>
                <a:latin typeface="Verdana"/>
                <a:ea typeface="Verdana"/>
                <a:sym typeface="Verdana"/>
              </a:rPr>
              <a:t>ATtestation</a:t>
            </a:r>
            <a:r>
              <a:rPr kumimoji="0" lang="en-US" sz="2700" b="1" i="0" u="none" strike="noStrike" kern="0" cap="none" spc="0" normalizeH="0" baseline="0" noProof="0" dirty="0">
                <a:ln>
                  <a:noFill/>
                </a:ln>
                <a:solidFill>
                  <a:srgbClr val="000000"/>
                </a:solidFill>
                <a:effectLst/>
                <a:uLnTx/>
                <a:uFill>
                  <a:solidFill>
                    <a:srgbClr val="000000"/>
                  </a:solidFill>
                </a:uFill>
                <a:latin typeface="Verdana"/>
                <a:ea typeface="Verdana"/>
                <a:sym typeface="Verdana"/>
              </a:rPr>
              <a:t> </a:t>
            </a:r>
            <a:r>
              <a:rPr kumimoji="0" lang="en-US" sz="2700" b="1" i="0" u="none" strike="noStrike" kern="0" cap="none" spc="0" normalizeH="0" baseline="0" noProof="0" dirty="0" err="1">
                <a:ln>
                  <a:noFill/>
                </a:ln>
                <a:solidFill>
                  <a:srgbClr val="000000"/>
                </a:solidFill>
                <a:effectLst/>
                <a:uLnTx/>
                <a:uFill>
                  <a:solidFill>
                    <a:srgbClr val="000000"/>
                  </a:solidFill>
                </a:uFill>
                <a:latin typeface="Verdana"/>
                <a:ea typeface="Verdana"/>
                <a:sym typeface="Verdana"/>
              </a:rPr>
              <a:t>ProcedureS</a:t>
            </a:r>
            <a:r>
              <a:rPr kumimoji="0" lang="en-US" sz="2700" b="1" i="0" u="none" strike="noStrike" kern="0" cap="none" spc="0" normalizeH="0" baseline="0" noProof="0" dirty="0">
                <a:ln>
                  <a:noFill/>
                </a:ln>
                <a:solidFill>
                  <a:srgbClr val="000000"/>
                </a:solidFill>
                <a:effectLst/>
                <a:uLnTx/>
                <a:uFill>
                  <a:solidFill>
                    <a:srgbClr val="000000"/>
                  </a:solidFill>
                </a:uFill>
                <a:latin typeface="Verdana"/>
                <a:ea typeface="Verdana"/>
                <a:sym typeface="Verdana"/>
              </a:rPr>
              <a:t> (RATS)</a:t>
            </a:r>
          </a:p>
          <a:p>
            <a:pPr marL="762808" marR="40640" lvl="1" indent="-264968" defTabSz="914400">
              <a:defRPr sz="1700"/>
            </a:pPr>
            <a:r>
              <a:rPr kumimoji="0" lang="en-US" b="1" i="0" u="none" strike="noStrike" kern="0" cap="none" spc="0" normalizeH="0" baseline="0" noProof="0" dirty="0">
                <a:ln>
                  <a:noFill/>
                </a:ln>
                <a:solidFill>
                  <a:srgbClr val="000000"/>
                </a:solidFill>
                <a:effectLst/>
                <a:highlight>
                  <a:srgbClr val="FFFF00"/>
                </a:highlight>
                <a:uLnTx/>
                <a:uFill>
                  <a:solidFill>
                    <a:srgbClr val="000000"/>
                  </a:solidFill>
                </a:uFill>
                <a:latin typeface="Verdana"/>
                <a:ea typeface="Verdana"/>
                <a:sym typeface="Verdana"/>
              </a:rPr>
              <a:t>IETF YANG Data Model for Challenge-Response-based RATS – </a:t>
            </a:r>
            <a:r>
              <a:rPr lang="en-US" b="1" dirty="0">
                <a:highlight>
                  <a:srgbClr val="FFFF00"/>
                </a:highlight>
                <a:latin typeface="Verdana"/>
                <a:ea typeface="Verdana"/>
              </a:rPr>
              <a:t>RFC 9684 – December 2024 – TCG standard</a:t>
            </a:r>
            <a:br>
              <a:rPr kumimoji="0" lang="en-US" b="1" i="0" u="none" strike="noStrike" kern="0" cap="none" spc="0" normalizeH="0" baseline="0" noProof="0" dirty="0">
                <a:ln>
                  <a:noFill/>
                </a:ln>
                <a:solidFill>
                  <a:srgbClr val="000000"/>
                </a:solidFill>
                <a:effectLst/>
                <a:highlight>
                  <a:srgbClr val="FFFF00"/>
                </a:highlight>
                <a:uLnTx/>
                <a:uFill>
                  <a:solidFill>
                    <a:srgbClr val="000000"/>
                  </a:solidFill>
                </a:uFill>
                <a:latin typeface="Verdana"/>
                <a:ea typeface="Verdana"/>
                <a:sym typeface="Verdana"/>
              </a:rPr>
            </a:br>
            <a:r>
              <a:rPr kumimoji="0" lang="en-US" b="1" i="0" u="none" strike="noStrike" kern="0" cap="none" spc="0" normalizeH="0" baseline="0" noProof="0" dirty="0">
                <a:ln>
                  <a:noFill/>
                </a:ln>
                <a:solidFill>
                  <a:srgbClr val="000000"/>
                </a:solidFill>
                <a:effectLst/>
                <a:highlight>
                  <a:srgbClr val="FFFF00"/>
                </a:highlight>
                <a:uLnTx/>
                <a:uFill>
                  <a:solidFill>
                    <a:srgbClr val="000000"/>
                  </a:solidFill>
                </a:uFill>
                <a:latin typeface="Verdana"/>
                <a:ea typeface="Verdana"/>
                <a:sym typeface="Verdana"/>
                <a:hlinkClick r:id="rId2"/>
              </a:rPr>
              <a:t>https://datatracker.ietf.org/doc/rfc9684/</a:t>
            </a:r>
            <a:endParaRPr kumimoji="0" lang="en-US" b="1" i="0" u="none" strike="noStrike" kern="0" cap="none" spc="0" normalizeH="0" baseline="0" noProof="0" dirty="0">
              <a:ln>
                <a:noFill/>
              </a:ln>
              <a:solidFill>
                <a:srgbClr val="000000"/>
              </a:solidFill>
              <a:effectLst/>
              <a:highlight>
                <a:srgbClr val="FFFF00"/>
              </a:highlight>
              <a:uLnTx/>
              <a:uFill>
                <a:solidFill>
                  <a:srgbClr val="000000"/>
                </a:solidFill>
              </a:uFill>
              <a:latin typeface="Verdana"/>
              <a:ea typeface="Verdana"/>
              <a:sym typeface="Verdana"/>
            </a:endParaRPr>
          </a:p>
          <a:p>
            <a:pPr marL="762808" marR="40640" lvl="1" indent="-264968" algn="l" defTabSz="914400" rtl="0" eaLnBrk="1" fontAlgn="auto" latinLnBrk="0" hangingPunct="1">
              <a:lnSpc>
                <a:spcPct val="100000"/>
              </a:lnSpc>
              <a:spcBef>
                <a:spcPts val="400"/>
              </a:spcBef>
              <a:spcAft>
                <a:spcPts val="0"/>
              </a:spcAft>
              <a:buClrTx/>
              <a:buSzPct val="100000"/>
              <a:buFontTx/>
              <a:buChar char="•"/>
              <a:tabLst/>
              <a:defRPr sz="1700"/>
            </a:pPr>
            <a:r>
              <a:rPr kumimoji="0" lang="en-US" b="1" i="0" u="none" strike="noStrike" kern="0" cap="none" spc="0" normalizeH="0" baseline="0" noProof="0" dirty="0">
                <a:ln>
                  <a:noFill/>
                </a:ln>
                <a:solidFill>
                  <a:srgbClr val="000000"/>
                </a:solidFill>
                <a:effectLst/>
                <a:highlight>
                  <a:srgbClr val="FFFF00"/>
                </a:highlight>
                <a:uLnTx/>
                <a:uFill>
                  <a:solidFill>
                    <a:srgbClr val="000000"/>
                  </a:solidFill>
                </a:uFill>
                <a:latin typeface="Verdana"/>
                <a:ea typeface="Verdana"/>
                <a:sym typeface="Verdana"/>
              </a:rPr>
              <a:t>IETF Remote Integrity Verification of Network Devices Containing TPMs – RFC 9683 – December 2024 – TCG standard</a:t>
            </a:r>
            <a:br>
              <a:rPr kumimoji="0" lang="en-US" b="1" i="0" u="none" strike="noStrike" kern="0" cap="none" spc="0" normalizeH="0" baseline="0" noProof="0" dirty="0">
                <a:ln>
                  <a:noFill/>
                </a:ln>
                <a:solidFill>
                  <a:srgbClr val="000000"/>
                </a:solidFill>
                <a:effectLst/>
                <a:highlight>
                  <a:srgbClr val="FFFF00"/>
                </a:highlight>
                <a:uLnTx/>
                <a:uFill>
                  <a:solidFill>
                    <a:srgbClr val="000000"/>
                  </a:solidFill>
                </a:uFill>
                <a:latin typeface="Verdana"/>
                <a:ea typeface="Verdana"/>
                <a:sym typeface="Verdana"/>
              </a:rPr>
            </a:br>
            <a:r>
              <a:rPr kumimoji="0" lang="en-US" b="1" i="0" u="none" strike="noStrike" kern="0" cap="none" spc="0" normalizeH="0" baseline="0" noProof="0" dirty="0">
                <a:ln>
                  <a:noFill/>
                </a:ln>
                <a:solidFill>
                  <a:srgbClr val="000000"/>
                </a:solidFill>
                <a:effectLst/>
                <a:highlight>
                  <a:srgbClr val="FFFF00"/>
                </a:highlight>
                <a:uLnTx/>
                <a:uFill>
                  <a:solidFill>
                    <a:srgbClr val="000000"/>
                  </a:solidFill>
                </a:uFill>
                <a:latin typeface="Verdana"/>
                <a:ea typeface="Verdana"/>
                <a:sym typeface="Verdana"/>
                <a:hlinkClick r:id="rId3"/>
              </a:rPr>
              <a:t>https://datatracker.ietf.org/doc/rfc9683/</a:t>
            </a:r>
            <a:endParaRPr kumimoji="0" lang="en-US" b="1" i="0" u="none" strike="noStrike" kern="0" cap="none" spc="0" normalizeH="0" baseline="0" noProof="0" dirty="0">
              <a:ln>
                <a:noFill/>
              </a:ln>
              <a:solidFill>
                <a:srgbClr val="000000"/>
              </a:solidFill>
              <a:effectLst/>
              <a:highlight>
                <a:srgbClr val="FFFF00"/>
              </a:highlight>
              <a:uLnTx/>
              <a:uFill>
                <a:solidFill>
                  <a:srgbClr val="000000"/>
                </a:solidFill>
              </a:uFill>
              <a:latin typeface="Verdana"/>
              <a:ea typeface="Verdana"/>
              <a:sym typeface="Verdana"/>
            </a:endParaRPr>
          </a:p>
          <a:p>
            <a:pPr marL="762808" marR="40640" lvl="1" indent="-264968" algn="l" defTabSz="914400" rtl="0" eaLnBrk="1" fontAlgn="auto" latinLnBrk="0" hangingPunct="1">
              <a:lnSpc>
                <a:spcPct val="100000"/>
              </a:lnSpc>
              <a:spcBef>
                <a:spcPts val="400"/>
              </a:spcBef>
              <a:spcAft>
                <a:spcPts val="0"/>
              </a:spcAft>
              <a:buClrTx/>
              <a:buSzPct val="100000"/>
              <a:buFontTx/>
              <a:buChar char="•"/>
              <a:tabLst/>
              <a:defRPr sz="1700"/>
            </a:pPr>
            <a:r>
              <a:rPr kumimoji="0" lang="en-US" b="1" i="0" u="none" strike="noStrike" kern="0" cap="none" spc="0" normalizeH="0" baseline="0" noProof="0" dirty="0">
                <a:ln>
                  <a:noFill/>
                </a:ln>
                <a:solidFill>
                  <a:srgbClr val="000000"/>
                </a:solidFill>
                <a:effectLst/>
                <a:uLnTx/>
                <a:uFill>
                  <a:solidFill>
                    <a:srgbClr val="000000"/>
                  </a:solidFill>
                </a:uFill>
                <a:latin typeface="Verdana"/>
                <a:ea typeface="Verdana"/>
                <a:sym typeface="Verdana"/>
              </a:rPr>
              <a:t>IETF RATS Architecture – RFC 9334 – January 2023</a:t>
            </a:r>
            <a:br>
              <a:rPr kumimoji="0" lang="en-US" b="1" i="0" u="none" strike="noStrike" kern="0" cap="none" spc="0" normalizeH="0" baseline="0" noProof="0" dirty="0">
                <a:ln>
                  <a:noFill/>
                </a:ln>
                <a:solidFill>
                  <a:srgbClr val="000000"/>
                </a:solidFill>
                <a:effectLst/>
                <a:uLnTx/>
                <a:uFill>
                  <a:solidFill>
                    <a:srgbClr val="000000"/>
                  </a:solidFill>
                </a:uFill>
                <a:latin typeface="Verdana"/>
                <a:ea typeface="Verdana"/>
                <a:sym typeface="Verdana"/>
              </a:rPr>
            </a:br>
            <a:r>
              <a:rPr kumimoji="0" lang="en-US" b="1" i="0" u="none" strike="noStrike" kern="0" cap="none" spc="0" normalizeH="0" baseline="0" noProof="0" dirty="0">
                <a:ln>
                  <a:noFill/>
                </a:ln>
                <a:solidFill>
                  <a:srgbClr val="000000"/>
                </a:solidFill>
                <a:effectLst/>
                <a:uLnTx/>
                <a:uFill>
                  <a:solidFill>
                    <a:srgbClr val="000000"/>
                  </a:solidFill>
                </a:uFill>
                <a:latin typeface="Verdana"/>
                <a:ea typeface="Verdana"/>
                <a:sym typeface="Verdana"/>
                <a:hlinkClick r:id="rId4"/>
              </a:rPr>
              <a:t>https://datatracker.ietf.org/doc/rfc9334/</a:t>
            </a:r>
            <a:endParaRPr kumimoji="0" lang="en-US" b="1" i="0" u="none" strike="noStrike" kern="0" cap="none" spc="0" normalizeH="0" baseline="0" noProof="0" dirty="0">
              <a:ln>
                <a:noFill/>
              </a:ln>
              <a:solidFill>
                <a:srgbClr val="000000"/>
              </a:solidFill>
              <a:effectLst/>
              <a:uLnTx/>
              <a:uFill>
                <a:solidFill>
                  <a:srgbClr val="000000"/>
                </a:solidFill>
              </a:uFill>
              <a:latin typeface="Verdana"/>
              <a:ea typeface="Verdana"/>
              <a:sym typeface="Verdana"/>
            </a:endParaRPr>
          </a:p>
          <a:p>
            <a:pPr marL="762808" marR="40640" lvl="1" indent="-264968" defTabSz="914400">
              <a:defRPr sz="1700"/>
            </a:pPr>
            <a:r>
              <a:rPr kumimoji="0" lang="en-US" b="1" i="0" u="none" strike="noStrike" kern="0" cap="none" spc="0" normalizeH="0" baseline="0" noProof="0" dirty="0">
                <a:ln>
                  <a:noFill/>
                </a:ln>
                <a:solidFill>
                  <a:srgbClr val="000000"/>
                </a:solidFill>
                <a:effectLst/>
                <a:uLnTx/>
                <a:uFill>
                  <a:solidFill>
                    <a:srgbClr val="000000"/>
                  </a:solidFill>
                </a:uFill>
                <a:latin typeface="Verdana"/>
                <a:ea typeface="Verdana"/>
                <a:sym typeface="Verdana"/>
              </a:rPr>
              <a:t>IETF Reference Interaction Models for RATS – draft-12 – </a:t>
            </a:r>
            <a:r>
              <a:rPr lang="en-US" b="1" dirty="0">
                <a:latin typeface="Verdana"/>
                <a:ea typeface="Verdana"/>
              </a:rPr>
              <a:t>January</a:t>
            </a:r>
            <a:r>
              <a:rPr kumimoji="0" lang="en-US" b="1" i="0" u="none" strike="noStrike" kern="0" cap="none" spc="0" normalizeH="0" baseline="0" noProof="0" dirty="0">
                <a:ln>
                  <a:noFill/>
                </a:ln>
                <a:solidFill>
                  <a:srgbClr val="000000"/>
                </a:solidFill>
                <a:effectLst/>
                <a:uLnTx/>
                <a:uFill>
                  <a:solidFill>
                    <a:srgbClr val="000000"/>
                  </a:solidFill>
                </a:uFill>
                <a:latin typeface="Verdana"/>
                <a:ea typeface="Verdana"/>
                <a:sym typeface="Verdana"/>
              </a:rPr>
              <a:t> 2025</a:t>
            </a:r>
            <a:br>
              <a:rPr kumimoji="0" lang="en-US" b="1" i="0" u="none" strike="noStrike" kern="0" cap="none" spc="0" normalizeH="0" baseline="0" noProof="0" dirty="0">
                <a:ln>
                  <a:noFill/>
                </a:ln>
                <a:solidFill>
                  <a:srgbClr val="000000"/>
                </a:solidFill>
                <a:effectLst/>
                <a:uLnTx/>
                <a:uFill>
                  <a:solidFill>
                    <a:srgbClr val="000000"/>
                  </a:solidFill>
                </a:uFill>
                <a:latin typeface="Verdana"/>
                <a:ea typeface="Verdana"/>
                <a:sym typeface="Verdana"/>
              </a:rPr>
            </a:br>
            <a:r>
              <a:rPr kumimoji="0" lang="en-US" b="1" i="0" u="none" strike="noStrike" kern="0" cap="none" spc="0" normalizeH="0" baseline="0" noProof="0" dirty="0">
                <a:ln>
                  <a:noFill/>
                </a:ln>
                <a:solidFill>
                  <a:srgbClr val="000000"/>
                </a:solidFill>
                <a:effectLst/>
                <a:uLnTx/>
                <a:uFill>
                  <a:solidFill>
                    <a:srgbClr val="000000"/>
                  </a:solidFill>
                </a:uFill>
                <a:latin typeface="Verdana"/>
                <a:ea typeface="Verdana"/>
                <a:sym typeface="Verdana"/>
                <a:hlinkClick r:id="rId5"/>
              </a:rPr>
              <a:t>https://datatracker.ietf.org/doc/draft-ietf-rats-reference-interaction-models/</a:t>
            </a:r>
            <a:endParaRPr kumimoji="0" lang="en-US" b="1" i="0" u="none" strike="noStrike" kern="0" cap="none" spc="0" normalizeH="0" baseline="0" noProof="0" dirty="0">
              <a:ln>
                <a:noFill/>
              </a:ln>
              <a:solidFill>
                <a:srgbClr val="000000"/>
              </a:solidFill>
              <a:effectLst/>
              <a:uLnTx/>
              <a:uFill>
                <a:solidFill>
                  <a:srgbClr val="000000"/>
                </a:solidFill>
              </a:uFill>
              <a:latin typeface="Verdana"/>
              <a:ea typeface="Verdana"/>
              <a:sym typeface="Verdana"/>
            </a:endParaRPr>
          </a:p>
          <a:p>
            <a:pPr marL="762808" marR="40640" lvl="1" indent="-264968" defTabSz="914400">
              <a:defRPr sz="1700"/>
            </a:pPr>
            <a:r>
              <a:rPr kumimoji="0" lang="en-US" b="1" i="0" u="none" strike="noStrike" kern="0" cap="none" spc="0" normalizeH="0" baseline="0" noProof="0" dirty="0">
                <a:ln>
                  <a:noFill/>
                </a:ln>
                <a:solidFill>
                  <a:srgbClr val="000000"/>
                </a:solidFill>
                <a:effectLst/>
                <a:uLnTx/>
                <a:uFill>
                  <a:solidFill>
                    <a:srgbClr val="000000"/>
                  </a:solidFill>
                </a:uFill>
                <a:latin typeface="Verdana"/>
                <a:ea typeface="Verdana"/>
                <a:sym typeface="Verdana"/>
              </a:rPr>
              <a:t>IETF Attestation Event Stream Subscription – draft-06 – January 2025</a:t>
            </a:r>
            <a:br>
              <a:rPr kumimoji="0" lang="en-US" b="1" i="0" u="none" strike="noStrike" kern="0" cap="none" spc="0" normalizeH="0" baseline="0" noProof="0" dirty="0">
                <a:ln>
                  <a:noFill/>
                </a:ln>
                <a:solidFill>
                  <a:srgbClr val="000000"/>
                </a:solidFill>
                <a:effectLst/>
                <a:uLnTx/>
                <a:uFill>
                  <a:solidFill>
                    <a:srgbClr val="000000"/>
                  </a:solidFill>
                </a:uFill>
                <a:latin typeface="Verdana"/>
                <a:ea typeface="Verdana"/>
                <a:sym typeface="Verdana"/>
              </a:rPr>
            </a:br>
            <a:r>
              <a:rPr kumimoji="0" lang="en-US" b="1" i="0" u="none" strike="noStrike" kern="0" cap="none" spc="0" normalizeH="0" baseline="0" noProof="0" dirty="0">
                <a:ln>
                  <a:noFill/>
                </a:ln>
                <a:solidFill>
                  <a:srgbClr val="000000"/>
                </a:solidFill>
                <a:effectLst/>
                <a:uLnTx/>
                <a:uFill>
                  <a:solidFill>
                    <a:srgbClr val="000000"/>
                  </a:solidFill>
                </a:uFill>
                <a:latin typeface="Verdana"/>
                <a:ea typeface="Verdana"/>
                <a:sym typeface="Verdana"/>
                <a:hlinkClick r:id="rId6"/>
              </a:rPr>
              <a:t>https://datatracker.ietf.org/doc/draft-ietf-rats-network-device-subscription/</a:t>
            </a:r>
            <a:endParaRPr kumimoji="0" lang="en-US" b="1" i="0" u="none" strike="noStrike" kern="0" cap="none" spc="0" normalizeH="0" baseline="0" noProof="0" dirty="0">
              <a:ln>
                <a:noFill/>
              </a:ln>
              <a:solidFill>
                <a:srgbClr val="000000"/>
              </a:solidFill>
              <a:effectLst/>
              <a:uLnTx/>
              <a:uFill>
                <a:solidFill>
                  <a:srgbClr val="000000"/>
                </a:solidFill>
              </a:uFill>
              <a:latin typeface="Verdana"/>
              <a:ea typeface="Verdana"/>
              <a:sym typeface="Verdana"/>
            </a:endParaRPr>
          </a:p>
          <a:p>
            <a:pPr marL="762808" marR="40640" lvl="1" indent="-264968" defTabSz="914400">
              <a:defRPr sz="1700"/>
            </a:pPr>
            <a:r>
              <a:rPr lang="en-US" b="1" dirty="0">
                <a:latin typeface="Verdana"/>
                <a:ea typeface="Verdana"/>
              </a:rPr>
              <a:t>IETF Intel Profile for Remote Attestation – draft-03 – January 2025</a:t>
            </a:r>
            <a:br>
              <a:rPr lang="en-US" b="1" dirty="0">
                <a:latin typeface="Verdana"/>
                <a:ea typeface="Verdana"/>
              </a:rPr>
            </a:br>
            <a:r>
              <a:rPr lang="en-US" b="1" dirty="0">
                <a:latin typeface="Verdana"/>
                <a:ea typeface="Verdana"/>
                <a:hlinkClick r:id="rId7"/>
              </a:rPr>
              <a:t>https://datatracker.ietf.org/doc/draft-cds-rats-intel-corim-profile/</a:t>
            </a:r>
            <a:endParaRPr kumimoji="0" lang="en-US" b="1" i="0" u="none" strike="noStrike" kern="0" cap="none" spc="0" normalizeH="0" baseline="0" noProof="0" dirty="0">
              <a:ln>
                <a:noFill/>
              </a:ln>
              <a:solidFill>
                <a:srgbClr val="000000"/>
              </a:solidFill>
              <a:effectLst/>
              <a:uLnTx/>
              <a:uFill>
                <a:solidFill>
                  <a:srgbClr val="000000"/>
                </a:solidFill>
              </a:uFill>
              <a:latin typeface="Verdana"/>
              <a:ea typeface="Verdana"/>
              <a:sym typeface="Verdana"/>
            </a:endParaRPr>
          </a:p>
          <a:p>
            <a:pPr marL="762808" marR="40640" lvl="1" indent="-264968" defTabSz="914400">
              <a:defRPr sz="1700"/>
            </a:pPr>
            <a:r>
              <a:rPr kumimoji="0" lang="en-US" b="1" i="0" u="none" strike="noStrike" kern="0" cap="none" spc="0" normalizeH="0" baseline="0" noProof="0" dirty="0">
                <a:ln>
                  <a:noFill/>
                </a:ln>
                <a:solidFill>
                  <a:srgbClr val="000000"/>
                </a:solidFill>
                <a:effectLst/>
                <a:uLnTx/>
                <a:uFill>
                  <a:solidFill>
                    <a:srgbClr val="000000"/>
                  </a:solidFill>
                </a:uFill>
                <a:latin typeface="Verdana"/>
                <a:ea typeface="Verdana"/>
                <a:sym typeface="Verdana"/>
              </a:rPr>
              <a:t>IETF RATS Conceptual Messages Wrapper (CMW) – draft-11 – November 2024</a:t>
            </a:r>
            <a:br>
              <a:rPr kumimoji="0" lang="en-US" b="1" i="0" u="none" strike="noStrike" kern="0" cap="none" spc="0" normalizeH="0" baseline="0" noProof="0" dirty="0">
                <a:ln>
                  <a:noFill/>
                </a:ln>
                <a:solidFill>
                  <a:srgbClr val="000000"/>
                </a:solidFill>
                <a:effectLst/>
                <a:uLnTx/>
                <a:uFill>
                  <a:solidFill>
                    <a:srgbClr val="000000"/>
                  </a:solidFill>
                </a:uFill>
                <a:latin typeface="Verdana"/>
                <a:ea typeface="Verdana"/>
                <a:sym typeface="Verdana"/>
              </a:rPr>
            </a:br>
            <a:r>
              <a:rPr kumimoji="0" lang="en-US" b="1" i="0" u="none" strike="noStrike" kern="0" cap="none" spc="0" normalizeH="0" baseline="0" noProof="0" dirty="0">
                <a:ln>
                  <a:noFill/>
                </a:ln>
                <a:solidFill>
                  <a:srgbClr val="000000"/>
                </a:solidFill>
                <a:effectLst/>
                <a:uLnTx/>
                <a:uFill>
                  <a:solidFill>
                    <a:srgbClr val="000000"/>
                  </a:solidFill>
                </a:uFill>
                <a:latin typeface="Verdana"/>
                <a:ea typeface="Verdana"/>
                <a:sym typeface="Verdana"/>
                <a:hlinkClick r:id="rId8"/>
              </a:rPr>
              <a:t>https://datatracker.ietf.org/doc/draft-ietf-rats-msg-wrap/</a:t>
            </a:r>
            <a:endParaRPr kumimoji="0" lang="en-US" b="1" i="0" u="none" strike="noStrike" kern="0" cap="none" spc="0" normalizeH="0" baseline="0" noProof="0" dirty="0">
              <a:ln>
                <a:noFill/>
              </a:ln>
              <a:solidFill>
                <a:srgbClr val="000000"/>
              </a:solidFill>
              <a:effectLst/>
              <a:uLnTx/>
              <a:uFill>
                <a:solidFill>
                  <a:srgbClr val="000000"/>
                </a:solidFill>
              </a:uFill>
              <a:latin typeface="Verdana"/>
              <a:ea typeface="Verdana"/>
              <a:sym typeface="Verdana"/>
            </a:endParaRPr>
          </a:p>
          <a:p>
            <a:pPr marL="762808" marR="40640" lvl="1" indent="-264968" defTabSz="914400">
              <a:defRPr sz="1700"/>
            </a:pPr>
            <a:r>
              <a:rPr lang="en-US" b="1" dirty="0">
                <a:highlight>
                  <a:srgbClr val="FFFF00"/>
                </a:highlight>
                <a:latin typeface="Verdana"/>
                <a:ea typeface="Verdana"/>
              </a:rPr>
              <a:t>IETF RATS Endorsements – draft-05 – November 2024 – WG Last Call</a:t>
            </a:r>
            <a:br>
              <a:rPr lang="en-US" b="1" dirty="0">
                <a:highlight>
                  <a:srgbClr val="FFFF00"/>
                </a:highlight>
                <a:latin typeface="Verdana"/>
                <a:ea typeface="Verdana"/>
              </a:rPr>
            </a:br>
            <a:r>
              <a:rPr lang="en-US" b="1" dirty="0">
                <a:highlight>
                  <a:srgbClr val="FFFF00"/>
                </a:highlight>
                <a:latin typeface="Verdana"/>
                <a:ea typeface="Verdana"/>
                <a:hlinkClick r:id="rId9"/>
              </a:rPr>
              <a:t>https://datatracker.ietf.org/doc/draft-ietf-rats-endorsements/</a:t>
            </a:r>
            <a:endParaRPr lang="en-US" b="1" dirty="0">
              <a:highlight>
                <a:srgbClr val="FFFF00"/>
              </a:highlight>
              <a:latin typeface="Verdana"/>
              <a:ea typeface="Verdana"/>
            </a:endParaRPr>
          </a:p>
          <a:p>
            <a:pPr marL="762808" marR="40640" lvl="1" indent="-264968" defTabSz="914400">
              <a:defRPr sz="1700"/>
            </a:pPr>
            <a:r>
              <a:rPr kumimoji="0" lang="en-US" b="1" i="0" u="none" strike="noStrike" kern="0" cap="none" spc="0" normalizeH="0" baseline="0" noProof="0" dirty="0">
                <a:ln>
                  <a:noFill/>
                </a:ln>
                <a:solidFill>
                  <a:srgbClr val="000000"/>
                </a:solidFill>
                <a:effectLst/>
                <a:highlight>
                  <a:srgbClr val="FFFF00"/>
                </a:highlight>
                <a:uLnTx/>
                <a:uFill>
                  <a:solidFill>
                    <a:srgbClr val="000000"/>
                  </a:solidFill>
                </a:uFill>
                <a:latin typeface="Verdana"/>
                <a:ea typeface="Verdana"/>
                <a:sym typeface="Verdana"/>
              </a:rPr>
              <a:t>IETF EAT Media Types – draft-12 – November 2024 – RFC Editor</a:t>
            </a:r>
            <a:br>
              <a:rPr kumimoji="0" lang="en-US" b="1" i="0" u="none" strike="noStrike" kern="0" cap="none" spc="0" normalizeH="0" baseline="0" noProof="0" dirty="0">
                <a:ln>
                  <a:noFill/>
                </a:ln>
                <a:solidFill>
                  <a:srgbClr val="000000"/>
                </a:solidFill>
                <a:effectLst/>
                <a:highlight>
                  <a:srgbClr val="FFFF00"/>
                </a:highlight>
                <a:uLnTx/>
                <a:uFill>
                  <a:solidFill>
                    <a:srgbClr val="000000"/>
                  </a:solidFill>
                </a:uFill>
                <a:latin typeface="Verdana"/>
                <a:ea typeface="Verdana"/>
                <a:sym typeface="Verdana"/>
              </a:rPr>
            </a:br>
            <a:r>
              <a:rPr kumimoji="0" lang="en-US" b="1" i="0" u="none" strike="noStrike" kern="0" cap="none" spc="0" normalizeH="0" baseline="0" noProof="0" dirty="0">
                <a:ln>
                  <a:noFill/>
                </a:ln>
                <a:solidFill>
                  <a:srgbClr val="000000"/>
                </a:solidFill>
                <a:effectLst/>
                <a:highlight>
                  <a:srgbClr val="FFFF00"/>
                </a:highlight>
                <a:uLnTx/>
                <a:uFill>
                  <a:solidFill>
                    <a:srgbClr val="000000"/>
                  </a:solidFill>
                </a:uFill>
                <a:latin typeface="Verdana"/>
                <a:ea typeface="Verdana"/>
                <a:sym typeface="Verdana"/>
                <a:hlinkClick r:id="rId10"/>
              </a:rPr>
              <a:t>https://datatracker.ietf.org/doc/draft-ietf-rats-eat-media-type/</a:t>
            </a:r>
            <a:endParaRPr kumimoji="0" lang="en-US" b="1" i="0" u="none" strike="noStrike" kern="0" cap="none" spc="0" normalizeH="0" baseline="0" noProof="0" dirty="0">
              <a:ln>
                <a:noFill/>
              </a:ln>
              <a:solidFill>
                <a:srgbClr val="000000"/>
              </a:solidFill>
              <a:effectLst/>
              <a:highlight>
                <a:srgbClr val="FFFF00"/>
              </a:highlight>
              <a:uLnTx/>
              <a:uFill>
                <a:solidFill>
                  <a:srgbClr val="000000"/>
                </a:solidFill>
              </a:uFill>
              <a:latin typeface="Verdana"/>
              <a:ea typeface="Verdana"/>
              <a:sym typeface="Verdana"/>
            </a:endParaRPr>
          </a:p>
          <a:p>
            <a:pPr marL="762808" marR="40640" lvl="1" indent="-264968" defTabSz="914400">
              <a:defRPr sz="1700"/>
            </a:pPr>
            <a:r>
              <a:rPr lang="en-US" b="1" dirty="0">
                <a:latin typeface="Verdana"/>
                <a:ea typeface="Verdana"/>
              </a:rPr>
              <a:t>IETF Remote Posture Assessment for Systems, Containers, and Applications at Scale – draft-01 – October 2024</a:t>
            </a:r>
            <a:br>
              <a:rPr lang="en-US" b="1" dirty="0">
                <a:latin typeface="Verdana"/>
                <a:ea typeface="Verdana"/>
              </a:rPr>
            </a:br>
            <a:r>
              <a:rPr lang="en-US" b="1" dirty="0">
                <a:latin typeface="Verdana"/>
                <a:ea typeface="Verdana"/>
                <a:hlinkClick r:id="rId11"/>
              </a:rPr>
              <a:t>https://datatracker.ietf.org/doc/draft-ietf-rats-posture-assessment/</a:t>
            </a:r>
            <a:endParaRPr lang="en-US" b="1" dirty="0">
              <a:latin typeface="Verdana"/>
              <a:ea typeface="Verdana"/>
            </a:endParaRPr>
          </a:p>
          <a:p>
            <a:pPr marL="762808" marR="40640" lvl="1" indent="-264968" defTabSz="914400">
              <a:defRPr sz="1700"/>
            </a:pPr>
            <a:r>
              <a:rPr kumimoji="0" lang="en-US" b="1" i="0" u="none" strike="noStrike" kern="0" cap="none" spc="0" normalizeH="0" baseline="0" noProof="0" dirty="0">
                <a:ln>
                  <a:noFill/>
                </a:ln>
                <a:solidFill>
                  <a:srgbClr val="000000"/>
                </a:solidFill>
                <a:effectLst/>
                <a:uLnTx/>
                <a:uFill>
                  <a:solidFill>
                    <a:srgbClr val="000000"/>
                  </a:solidFill>
                </a:uFill>
                <a:latin typeface="Verdana"/>
                <a:ea typeface="Verdana"/>
                <a:sym typeface="Verdana"/>
              </a:rPr>
              <a:t>IETF Concise Reference Integrity Manifest – draft-06 – </a:t>
            </a:r>
            <a:r>
              <a:rPr lang="en-US" b="1" dirty="0">
                <a:latin typeface="Verdana"/>
                <a:ea typeface="Verdana"/>
              </a:rPr>
              <a:t>October</a:t>
            </a:r>
            <a:r>
              <a:rPr kumimoji="0" lang="en-US" b="1" i="0" u="none" strike="noStrike" kern="0" cap="none" spc="0" normalizeH="0" baseline="0" noProof="0" dirty="0">
                <a:ln>
                  <a:noFill/>
                </a:ln>
                <a:solidFill>
                  <a:srgbClr val="000000"/>
                </a:solidFill>
                <a:effectLst/>
                <a:uLnTx/>
                <a:uFill>
                  <a:solidFill>
                    <a:srgbClr val="000000"/>
                  </a:solidFill>
                </a:uFill>
                <a:latin typeface="Verdana"/>
                <a:ea typeface="Verdana"/>
                <a:sym typeface="Verdana"/>
              </a:rPr>
              <a:t> 2024</a:t>
            </a:r>
            <a:br>
              <a:rPr kumimoji="0" lang="en-US" b="1" i="0" u="none" strike="noStrike" kern="0" cap="none" spc="0" normalizeH="0" baseline="0" noProof="0" dirty="0">
                <a:ln>
                  <a:noFill/>
                </a:ln>
                <a:solidFill>
                  <a:srgbClr val="000000"/>
                </a:solidFill>
                <a:effectLst/>
                <a:uLnTx/>
                <a:uFill>
                  <a:solidFill>
                    <a:srgbClr val="000000"/>
                  </a:solidFill>
                </a:uFill>
                <a:latin typeface="Verdana"/>
                <a:ea typeface="Verdana"/>
                <a:sym typeface="Verdana"/>
              </a:rPr>
            </a:br>
            <a:r>
              <a:rPr kumimoji="0" lang="en-US" b="1" i="0" u="none" strike="noStrike" kern="0" cap="none" spc="0" normalizeH="0" baseline="0" noProof="0" dirty="0">
                <a:ln>
                  <a:noFill/>
                </a:ln>
                <a:solidFill>
                  <a:srgbClr val="000000"/>
                </a:solidFill>
                <a:effectLst/>
                <a:uLnTx/>
                <a:uFill>
                  <a:solidFill>
                    <a:srgbClr val="000000"/>
                  </a:solidFill>
                </a:uFill>
                <a:latin typeface="Verdana"/>
                <a:ea typeface="Verdana"/>
                <a:sym typeface="Verdana"/>
                <a:hlinkClick r:id="rId12"/>
              </a:rPr>
              <a:t>https://datatracker.ietf.org/doc/draft-ietf-rats-corim/</a:t>
            </a:r>
            <a:endParaRPr kumimoji="0" lang="en-US" b="1" i="0" u="none" strike="noStrike" kern="0" cap="none" spc="0" normalizeH="0" baseline="0" noProof="0" dirty="0">
              <a:ln>
                <a:noFill/>
              </a:ln>
              <a:solidFill>
                <a:srgbClr val="000000"/>
              </a:solidFill>
              <a:effectLst/>
              <a:uLnTx/>
              <a:uFill>
                <a:solidFill>
                  <a:srgbClr val="000000"/>
                </a:solidFill>
              </a:uFill>
              <a:latin typeface="Verdana"/>
              <a:ea typeface="Verdana"/>
              <a:sym typeface="Verdana"/>
            </a:endParaRPr>
          </a:p>
          <a:p>
            <a:pPr marL="762808" marR="40640" lvl="1" indent="-264968" algn="l" defTabSz="914400" rtl="0" eaLnBrk="1" fontAlgn="auto" latinLnBrk="0" hangingPunct="1">
              <a:lnSpc>
                <a:spcPct val="100000"/>
              </a:lnSpc>
              <a:spcBef>
                <a:spcPts val="400"/>
              </a:spcBef>
              <a:spcAft>
                <a:spcPts val="0"/>
              </a:spcAft>
              <a:buClrTx/>
              <a:buSzPct val="100000"/>
              <a:buFontTx/>
              <a:buChar char="•"/>
              <a:tabLst/>
              <a:defRPr sz="1700"/>
            </a:pPr>
            <a:r>
              <a:rPr kumimoji="0" lang="en-US" b="1" i="0" u="none" strike="noStrike" kern="0" cap="none" spc="0" normalizeH="0" baseline="0" noProof="0" dirty="0">
                <a:ln>
                  <a:noFill/>
                </a:ln>
                <a:solidFill>
                  <a:srgbClr val="000000"/>
                </a:solidFill>
                <a:effectLst/>
                <a:uLnTx/>
                <a:uFill>
                  <a:solidFill>
                    <a:srgbClr val="000000"/>
                  </a:solidFill>
                </a:uFill>
                <a:latin typeface="Verdana"/>
                <a:ea typeface="Verdana"/>
                <a:sym typeface="Verdana"/>
              </a:rPr>
              <a:t>IETF PKI-based Attestation Evidence – draft-00 -  October 2024</a:t>
            </a:r>
            <a:br>
              <a:rPr kumimoji="0" lang="en-US" b="1" i="0" u="none" strike="noStrike" kern="0" cap="none" spc="0" normalizeH="0" baseline="0" noProof="0" dirty="0">
                <a:ln>
                  <a:noFill/>
                </a:ln>
                <a:solidFill>
                  <a:srgbClr val="000000"/>
                </a:solidFill>
                <a:effectLst/>
                <a:uLnTx/>
                <a:uFill>
                  <a:solidFill>
                    <a:srgbClr val="000000"/>
                  </a:solidFill>
                </a:uFill>
                <a:latin typeface="Verdana"/>
                <a:ea typeface="Verdana"/>
                <a:sym typeface="Verdana"/>
              </a:rPr>
            </a:br>
            <a:r>
              <a:rPr kumimoji="0" lang="en-US" b="1" i="0" u="none" strike="noStrike" kern="0" cap="none" spc="0" normalizeH="0" baseline="0" noProof="0" dirty="0">
                <a:ln>
                  <a:noFill/>
                </a:ln>
                <a:solidFill>
                  <a:srgbClr val="000000"/>
                </a:solidFill>
                <a:effectLst/>
                <a:uLnTx/>
                <a:uFill>
                  <a:solidFill>
                    <a:srgbClr val="000000"/>
                  </a:solidFill>
                </a:uFill>
                <a:latin typeface="Verdana"/>
                <a:ea typeface="Verdana"/>
                <a:sym typeface="Verdana"/>
                <a:hlinkClick r:id="rId13"/>
              </a:rPr>
              <a:t>https://datatracker.ietf.org/doc/draft-ietf-rats-pkix-evidence/</a:t>
            </a:r>
            <a:endParaRPr kumimoji="0" lang="en-US" b="1" i="0" u="none" strike="noStrike" kern="0" cap="none" spc="0" normalizeH="0" baseline="0" noProof="0" dirty="0">
              <a:ln>
                <a:noFill/>
              </a:ln>
              <a:solidFill>
                <a:srgbClr val="000000"/>
              </a:solidFill>
              <a:effectLst/>
              <a:uLnTx/>
              <a:uFill>
                <a:solidFill>
                  <a:srgbClr val="000000"/>
                </a:solidFill>
              </a:uFill>
              <a:latin typeface="Verdana"/>
              <a:ea typeface="Verdana"/>
              <a:sym typeface="Verdana"/>
            </a:endParaRPr>
          </a:p>
          <a:p>
            <a:pPr marL="762808" marR="40640" lvl="1" indent="-264968" defTabSz="914400">
              <a:defRPr sz="1700"/>
            </a:pPr>
            <a:r>
              <a:rPr kumimoji="0" lang="en-US" b="1" i="0" u="none" strike="noStrike" kern="0" cap="none" spc="0" normalizeH="0" baseline="0" noProof="0" dirty="0">
                <a:ln>
                  <a:noFill/>
                </a:ln>
                <a:solidFill>
                  <a:srgbClr val="000000"/>
                </a:solidFill>
                <a:effectLst/>
                <a:highlight>
                  <a:srgbClr val="FFFF00"/>
                </a:highlight>
                <a:uLnTx/>
                <a:uFill>
                  <a:solidFill>
                    <a:srgbClr val="000000"/>
                  </a:solidFill>
                </a:uFill>
                <a:latin typeface="Verdana"/>
                <a:ea typeface="Verdana"/>
                <a:sym typeface="Verdana"/>
              </a:rPr>
              <a:t>IETF Entity Attestation Token (EAT) – draft-31 – </a:t>
            </a:r>
            <a:r>
              <a:rPr lang="en-US" b="1" dirty="0">
                <a:highlight>
                  <a:srgbClr val="FFFF00"/>
                </a:highlight>
                <a:latin typeface="Verdana"/>
                <a:ea typeface="Verdana"/>
              </a:rPr>
              <a:t>September</a:t>
            </a:r>
            <a:r>
              <a:rPr kumimoji="0" lang="en-US" b="1" i="0" u="none" strike="noStrike" kern="0" cap="none" spc="0" normalizeH="0" baseline="0" noProof="0" dirty="0">
                <a:ln>
                  <a:noFill/>
                </a:ln>
                <a:solidFill>
                  <a:srgbClr val="000000"/>
                </a:solidFill>
                <a:effectLst/>
                <a:highlight>
                  <a:srgbClr val="FFFF00"/>
                </a:highlight>
                <a:uLnTx/>
                <a:uFill>
                  <a:solidFill>
                    <a:srgbClr val="000000"/>
                  </a:solidFill>
                </a:uFill>
                <a:latin typeface="Verdana"/>
                <a:ea typeface="Verdana"/>
                <a:sym typeface="Verdana"/>
              </a:rPr>
              <a:t> 2024 – RFC Editor</a:t>
            </a:r>
            <a:br>
              <a:rPr kumimoji="0" lang="en-US" b="1" i="0" u="none" strike="noStrike" kern="0" cap="none" spc="0" normalizeH="0" baseline="0" noProof="0" dirty="0">
                <a:ln>
                  <a:noFill/>
                </a:ln>
                <a:solidFill>
                  <a:srgbClr val="000000"/>
                </a:solidFill>
                <a:effectLst/>
                <a:highlight>
                  <a:srgbClr val="FFFF00"/>
                </a:highlight>
                <a:uLnTx/>
                <a:uFill>
                  <a:solidFill>
                    <a:srgbClr val="000000"/>
                  </a:solidFill>
                </a:uFill>
                <a:latin typeface="Verdana"/>
                <a:ea typeface="Verdana"/>
                <a:sym typeface="Verdana"/>
              </a:rPr>
            </a:br>
            <a:r>
              <a:rPr kumimoji="0" lang="en-US" b="1" i="0" u="none" strike="noStrike" kern="0" cap="none" spc="0" normalizeH="0" baseline="0" noProof="0" dirty="0">
                <a:ln>
                  <a:noFill/>
                </a:ln>
                <a:solidFill>
                  <a:srgbClr val="000000"/>
                </a:solidFill>
                <a:effectLst/>
                <a:highlight>
                  <a:srgbClr val="FFFF00"/>
                </a:highlight>
                <a:uLnTx/>
                <a:uFill>
                  <a:solidFill>
                    <a:srgbClr val="000000"/>
                  </a:solidFill>
                </a:uFill>
                <a:latin typeface="Verdana"/>
                <a:ea typeface="Verdana"/>
                <a:sym typeface="Verdana"/>
                <a:hlinkClick r:id="rId14"/>
              </a:rPr>
              <a:t>https://datatracker.ietf.org/doc/draft-ietf-rats-eat/</a:t>
            </a:r>
            <a:endParaRPr kumimoji="0" lang="en-US" b="1" i="0" u="none" strike="noStrike" kern="0" cap="none" spc="0" normalizeH="0" baseline="0" noProof="0" dirty="0">
              <a:ln>
                <a:noFill/>
              </a:ln>
              <a:solidFill>
                <a:srgbClr val="000000"/>
              </a:solidFill>
              <a:effectLst/>
              <a:highlight>
                <a:srgbClr val="FFFF00"/>
              </a:highlight>
              <a:uLnTx/>
              <a:uFill>
                <a:solidFill>
                  <a:srgbClr val="000000"/>
                </a:solidFill>
              </a:uFill>
              <a:latin typeface="Verdana"/>
              <a:ea typeface="Verdana"/>
              <a:sym typeface="Verdana"/>
            </a:endParaRPr>
          </a:p>
          <a:p>
            <a:pPr marL="762808" marR="40640" lvl="1" indent="-264968" defTabSz="914400">
              <a:defRPr sz="1700"/>
            </a:pPr>
            <a:r>
              <a:rPr kumimoji="0" lang="en-US" b="1" i="0" u="none" strike="noStrike" kern="0" cap="none" spc="0" normalizeH="0" baseline="0" noProof="0" dirty="0">
                <a:ln>
                  <a:noFill/>
                </a:ln>
                <a:solidFill>
                  <a:srgbClr val="000000"/>
                </a:solidFill>
                <a:effectLst/>
                <a:uLnTx/>
                <a:uFill>
                  <a:solidFill>
                    <a:srgbClr val="000000"/>
                  </a:solidFill>
                </a:uFill>
                <a:latin typeface="Verdana"/>
                <a:ea typeface="Verdana"/>
                <a:sym typeface="Verdana"/>
              </a:rPr>
              <a:t>IETF ARM PSA Attestation Token – draft-24 – September 2024 – RFC Editor</a:t>
            </a:r>
            <a:br>
              <a:rPr kumimoji="0" lang="en-US" b="1" i="0" u="none" strike="noStrike" kern="0" cap="none" spc="0" normalizeH="0" baseline="0" noProof="0" dirty="0">
                <a:ln>
                  <a:noFill/>
                </a:ln>
                <a:solidFill>
                  <a:srgbClr val="000000"/>
                </a:solidFill>
                <a:effectLst/>
                <a:uLnTx/>
                <a:uFill>
                  <a:solidFill>
                    <a:srgbClr val="000000"/>
                  </a:solidFill>
                </a:uFill>
                <a:latin typeface="Verdana"/>
                <a:ea typeface="Verdana"/>
                <a:sym typeface="Verdana"/>
              </a:rPr>
            </a:br>
            <a:r>
              <a:rPr kumimoji="0" lang="en-US" b="1" i="0" u="none" strike="noStrike" kern="0" cap="none" spc="0" normalizeH="0" baseline="0" noProof="0" dirty="0">
                <a:ln>
                  <a:noFill/>
                </a:ln>
                <a:solidFill>
                  <a:srgbClr val="000000"/>
                </a:solidFill>
                <a:effectLst/>
                <a:uLnTx/>
                <a:uFill>
                  <a:solidFill>
                    <a:srgbClr val="000000"/>
                  </a:solidFill>
                </a:uFill>
                <a:latin typeface="Verdana"/>
                <a:ea typeface="Verdana"/>
                <a:sym typeface="Verdana"/>
                <a:hlinkClick r:id="rId15"/>
              </a:rPr>
              <a:t>https://datatracker.ietf.org/doc/draft-tschofenig-rats-psa-token/</a:t>
            </a:r>
            <a:endParaRPr kumimoji="0" lang="en-US" b="1" i="0" u="none" strike="noStrike" kern="0" cap="none" spc="0" normalizeH="0" baseline="0" noProof="0" dirty="0">
              <a:ln>
                <a:noFill/>
              </a:ln>
              <a:solidFill>
                <a:srgbClr val="000000"/>
              </a:solidFill>
              <a:effectLst/>
              <a:uLnTx/>
              <a:uFill>
                <a:solidFill>
                  <a:srgbClr val="000000"/>
                </a:solidFill>
              </a:uFill>
              <a:latin typeface="Verdana"/>
              <a:ea typeface="Verdana"/>
              <a:sym typeface="Verdana"/>
            </a:endParaRPr>
          </a:p>
        </p:txBody>
      </p:sp>
      <p:sp>
        <p:nvSpPr>
          <p:cNvPr id="6" name="Shape 334">
            <a:extLst>
              <a:ext uri="{FF2B5EF4-FFF2-40B4-BE49-F238E27FC236}">
                <a16:creationId xmlns:a16="http://schemas.microsoft.com/office/drawing/2014/main" id="{BDDB402B-449F-134B-8FC2-46724227C4F4}"/>
              </a:ext>
            </a:extLst>
          </p:cNvPr>
          <p:cNvSpPr>
            <a:spLocks noGrp="1"/>
          </p:cNvSpPr>
          <p:nvPr>
            <p:ph type="sldNum" sz="quarter" idx="4"/>
          </p:nvPr>
        </p:nvSpPr>
        <p:spPr>
          <a:xfrm>
            <a:off x="8408459" y="5524500"/>
            <a:ext cx="481541" cy="190500"/>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a:pPr/>
              <a:t>52</a:t>
            </a:fld>
            <a:endParaRPr/>
          </a:p>
        </p:txBody>
      </p:sp>
    </p:spTree>
    <p:extLst>
      <p:ext uri="{BB962C8B-B14F-4D97-AF65-F5344CB8AC3E}">
        <p14:creationId xmlns:p14="http://schemas.microsoft.com/office/powerpoint/2010/main" val="2133418748"/>
      </p:ext>
    </p:extLst>
  </p:cSld>
  <p:clrMapOvr>
    <a:masterClrMapping/>
  </p:clrMapOvr>
  <p:transition spd="slow"/>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 name="Shape 368"/>
          <p:cNvSpPr>
            <a:spLocks noGrp="1"/>
          </p:cNvSpPr>
          <p:nvPr>
            <p:ph type="title"/>
          </p:nvPr>
        </p:nvSpPr>
        <p:spPr>
          <a:prstGeom prst="rect">
            <a:avLst/>
          </a:prstGeom>
        </p:spPr>
        <p:txBody>
          <a:bodyPr/>
          <a:lstStyle/>
          <a:p>
            <a:r>
              <a:rPr lang="en-US" sz="2700" dirty="0"/>
              <a:t>Internet Engineering Task Force (IETF) (4 of 4)</a:t>
            </a:r>
            <a:endParaRPr sz="2700" dirty="0"/>
          </a:p>
        </p:txBody>
      </p:sp>
      <p:sp>
        <p:nvSpPr>
          <p:cNvPr id="3" name="Text Placeholder 2">
            <a:extLst>
              <a:ext uri="{FF2B5EF4-FFF2-40B4-BE49-F238E27FC236}">
                <a16:creationId xmlns:a16="http://schemas.microsoft.com/office/drawing/2014/main" id="{F6CBD45F-8AA1-3641-8AD8-D31A8892205B}"/>
              </a:ext>
            </a:extLst>
          </p:cNvPr>
          <p:cNvSpPr>
            <a:spLocks noGrp="1"/>
          </p:cNvSpPr>
          <p:nvPr>
            <p:ph type="body" idx="1"/>
          </p:nvPr>
        </p:nvSpPr>
        <p:spPr>
          <a:xfrm>
            <a:off x="569076" y="979914"/>
            <a:ext cx="8971164" cy="4449703"/>
          </a:xfrm>
        </p:spPr>
        <p:txBody>
          <a:bodyPr>
            <a:normAutofit fontScale="32500" lnSpcReduction="20000"/>
          </a:bodyPr>
          <a:lstStyle/>
          <a:p>
            <a:pPr marL="362758" marR="40640" lvl="0" indent="-264968" algn="l" defTabSz="914400" rtl="0" eaLnBrk="1" fontAlgn="auto" latinLnBrk="0" hangingPunct="1">
              <a:lnSpc>
                <a:spcPct val="100000"/>
              </a:lnSpc>
              <a:spcBef>
                <a:spcPts val="500"/>
              </a:spcBef>
              <a:spcAft>
                <a:spcPts val="0"/>
              </a:spcAft>
              <a:buClrTx/>
              <a:buSzPct val="100000"/>
              <a:buFontTx/>
              <a:buChar char="•"/>
              <a:tabLst/>
              <a:defRPr sz="1700"/>
            </a:pPr>
            <a:r>
              <a:rPr kumimoji="0" lang="en-US" sz="4000" b="1" i="0" u="none" strike="noStrike" kern="0" cap="none" spc="0" normalizeH="0" baseline="0" noProof="0" dirty="0">
                <a:ln>
                  <a:noFill/>
                </a:ln>
                <a:solidFill>
                  <a:srgbClr val="000000"/>
                </a:solidFill>
                <a:effectLst/>
                <a:uLnTx/>
                <a:uFill>
                  <a:solidFill>
                    <a:srgbClr val="000000"/>
                  </a:solidFill>
                </a:uFill>
                <a:latin typeface="Verdana"/>
                <a:ea typeface="Verdana"/>
                <a:sym typeface="Verdana"/>
              </a:rPr>
              <a:t>IRTF Crypto Forum Research Group (CFRG) – future algorithms</a:t>
            </a:r>
          </a:p>
          <a:p>
            <a:pPr marL="762808" marR="40640" lvl="1" indent="-264968" algn="l" defTabSz="914400" rtl="0" eaLnBrk="1" fontAlgn="auto" latinLnBrk="0" hangingPunct="1">
              <a:lnSpc>
                <a:spcPct val="100000"/>
              </a:lnSpc>
              <a:spcBef>
                <a:spcPts val="400"/>
              </a:spcBef>
              <a:spcAft>
                <a:spcPts val="0"/>
              </a:spcAft>
              <a:buClrTx/>
              <a:buSzPct val="100000"/>
              <a:buFontTx/>
              <a:buChar char="•"/>
              <a:tabLst/>
              <a:defRPr sz="1700"/>
            </a:pPr>
            <a:r>
              <a:rPr kumimoji="0" lang="en-US" sz="2800" b="1" i="0" u="none" strike="noStrike" kern="0" cap="none" spc="0" normalizeH="0" baseline="0" noProof="0" dirty="0">
                <a:ln>
                  <a:noFill/>
                </a:ln>
                <a:solidFill>
                  <a:srgbClr val="000000"/>
                </a:solidFill>
                <a:effectLst/>
                <a:uLnTx/>
                <a:uFill>
                  <a:solidFill>
                    <a:srgbClr val="000000"/>
                  </a:solidFill>
                </a:uFill>
                <a:latin typeface="Verdana"/>
                <a:ea typeface="Verdana"/>
                <a:sym typeface="Verdana"/>
              </a:rPr>
              <a:t>IRTF FROST Protocol for Two-Round Schnorr Signatures – RFC 9591 – June 2024</a:t>
            </a:r>
            <a:br>
              <a:rPr kumimoji="0" lang="en-US" sz="2800" b="1" i="0" u="none" strike="noStrike" kern="0" cap="none" spc="0" normalizeH="0" baseline="0" noProof="0" dirty="0">
                <a:ln>
                  <a:noFill/>
                </a:ln>
                <a:solidFill>
                  <a:srgbClr val="000000"/>
                </a:solidFill>
                <a:effectLst/>
                <a:uLnTx/>
                <a:uFill>
                  <a:solidFill>
                    <a:srgbClr val="000000"/>
                  </a:solidFill>
                </a:uFill>
                <a:latin typeface="Verdana"/>
                <a:ea typeface="Verdana"/>
                <a:sym typeface="Verdana"/>
              </a:rPr>
            </a:br>
            <a:r>
              <a:rPr kumimoji="0" lang="en-US" sz="2800" b="1" i="0" u="none" strike="noStrike" kern="0" cap="none" spc="0" normalizeH="0" baseline="0" noProof="0" dirty="0">
                <a:ln>
                  <a:noFill/>
                </a:ln>
                <a:solidFill>
                  <a:srgbClr val="000000"/>
                </a:solidFill>
                <a:effectLst/>
                <a:uLnTx/>
                <a:uFill>
                  <a:solidFill>
                    <a:srgbClr val="000000"/>
                  </a:solidFill>
                </a:uFill>
                <a:latin typeface="Verdana"/>
                <a:ea typeface="Verdana"/>
                <a:sym typeface="Verdana"/>
                <a:hlinkClick r:id="rId2"/>
              </a:rPr>
              <a:t>https://datatracker.ietf.org/doc/rfc9591/</a:t>
            </a:r>
            <a:endParaRPr kumimoji="0" lang="en-US" sz="2800" b="1" i="0" u="none" strike="noStrike" kern="0" cap="none" spc="0" normalizeH="0" baseline="0" noProof="0" dirty="0">
              <a:ln>
                <a:noFill/>
              </a:ln>
              <a:solidFill>
                <a:srgbClr val="000000"/>
              </a:solidFill>
              <a:effectLst/>
              <a:uLnTx/>
              <a:uFill>
                <a:solidFill>
                  <a:srgbClr val="000000"/>
                </a:solidFill>
              </a:uFill>
              <a:latin typeface="Verdana"/>
              <a:ea typeface="Verdana"/>
              <a:sym typeface="Verdana"/>
            </a:endParaRPr>
          </a:p>
          <a:p>
            <a:pPr marL="762808" marR="40640" lvl="1" indent="-264968" algn="l" defTabSz="914400" rtl="0" eaLnBrk="1" fontAlgn="auto" latinLnBrk="0" hangingPunct="1">
              <a:lnSpc>
                <a:spcPct val="100000"/>
              </a:lnSpc>
              <a:spcBef>
                <a:spcPts val="400"/>
              </a:spcBef>
              <a:spcAft>
                <a:spcPts val="0"/>
              </a:spcAft>
              <a:buClrTx/>
              <a:buSzPct val="100000"/>
              <a:buFontTx/>
              <a:buChar char="•"/>
              <a:tabLst/>
              <a:defRPr sz="1700"/>
            </a:pPr>
            <a:r>
              <a:rPr kumimoji="0" lang="en-US" sz="2800" b="1" i="0" u="none" strike="noStrike" kern="0" cap="none" spc="0" normalizeH="0" baseline="0" noProof="0" dirty="0">
                <a:ln>
                  <a:noFill/>
                </a:ln>
                <a:solidFill>
                  <a:srgbClr val="000000"/>
                </a:solidFill>
                <a:effectLst/>
                <a:uLnTx/>
                <a:uFill>
                  <a:solidFill>
                    <a:srgbClr val="000000"/>
                  </a:solidFill>
                </a:uFill>
                <a:latin typeface="Verdana"/>
                <a:ea typeface="Verdana"/>
                <a:sym typeface="Verdana"/>
              </a:rPr>
              <a:t>IRTF Ristretto255 and Decaf448 Groups – RFC 9496 – December 2023</a:t>
            </a:r>
            <a:br>
              <a:rPr kumimoji="0" lang="en-US" sz="2800" b="1" i="0" u="none" strike="noStrike" kern="0" cap="none" spc="0" normalizeH="0" baseline="0" noProof="0" dirty="0">
                <a:ln>
                  <a:noFill/>
                </a:ln>
                <a:solidFill>
                  <a:srgbClr val="000000"/>
                </a:solidFill>
                <a:effectLst/>
                <a:uLnTx/>
                <a:uFill>
                  <a:solidFill>
                    <a:srgbClr val="000000"/>
                  </a:solidFill>
                </a:uFill>
                <a:latin typeface="Verdana"/>
                <a:ea typeface="Verdana"/>
                <a:sym typeface="Verdana"/>
              </a:rPr>
            </a:br>
            <a:r>
              <a:rPr kumimoji="0" lang="en-US" sz="2800" b="1" i="0" u="none" strike="noStrike" kern="0" cap="none" spc="0" normalizeH="0" baseline="0" noProof="0" dirty="0">
                <a:ln>
                  <a:noFill/>
                </a:ln>
                <a:solidFill>
                  <a:srgbClr val="000000"/>
                </a:solidFill>
                <a:effectLst/>
                <a:uLnTx/>
                <a:uFill>
                  <a:solidFill>
                    <a:srgbClr val="000000"/>
                  </a:solidFill>
                </a:uFill>
                <a:latin typeface="Verdana"/>
                <a:ea typeface="Verdana"/>
                <a:sym typeface="Verdana"/>
                <a:hlinkClick r:id="rId3"/>
              </a:rPr>
              <a:t>https://datatracker.ietf.org/doc/rfc9496/</a:t>
            </a:r>
            <a:endParaRPr kumimoji="0" lang="en-US" sz="2800" b="1" i="0" u="none" strike="noStrike" kern="0" cap="none" spc="0" normalizeH="0" baseline="0" noProof="0" dirty="0">
              <a:ln>
                <a:noFill/>
              </a:ln>
              <a:solidFill>
                <a:srgbClr val="000000"/>
              </a:solidFill>
              <a:effectLst/>
              <a:uLnTx/>
              <a:uFill>
                <a:solidFill>
                  <a:srgbClr val="000000"/>
                </a:solidFill>
              </a:uFill>
              <a:latin typeface="Verdana"/>
              <a:ea typeface="Verdana"/>
              <a:sym typeface="Verdana"/>
            </a:endParaRPr>
          </a:p>
          <a:p>
            <a:pPr marL="762808" marR="40640" lvl="1" indent="-264968" algn="l" defTabSz="914400" rtl="0" eaLnBrk="1" fontAlgn="auto" latinLnBrk="0" hangingPunct="1">
              <a:lnSpc>
                <a:spcPct val="100000"/>
              </a:lnSpc>
              <a:spcBef>
                <a:spcPts val="400"/>
              </a:spcBef>
              <a:spcAft>
                <a:spcPts val="0"/>
              </a:spcAft>
              <a:buClrTx/>
              <a:buSzPct val="100000"/>
              <a:buFontTx/>
              <a:buChar char="•"/>
              <a:tabLst/>
              <a:defRPr sz="1700"/>
            </a:pPr>
            <a:r>
              <a:rPr lang="en-US" sz="2800" b="1" dirty="0">
                <a:latin typeface="Verdana"/>
                <a:ea typeface="Verdana"/>
              </a:rPr>
              <a:t>IRTF Blind BBS Signatures – draft-00 – January 2025</a:t>
            </a:r>
            <a:br>
              <a:rPr lang="en-US" sz="2800" b="1" dirty="0">
                <a:latin typeface="Verdana"/>
                <a:ea typeface="Verdana"/>
              </a:rPr>
            </a:br>
            <a:r>
              <a:rPr lang="en-US" sz="2800" b="1" dirty="0">
                <a:latin typeface="Verdana"/>
                <a:ea typeface="Verdana"/>
                <a:hlinkClick r:id="rId4"/>
              </a:rPr>
              <a:t>https://datatracker.ietf.org/doc/draft-irtf-cfrg-bbs-blind-signatures/</a:t>
            </a:r>
            <a:endParaRPr lang="en-US" sz="2800" b="1" dirty="0">
              <a:latin typeface="Verdana"/>
              <a:ea typeface="Verdana"/>
            </a:endParaRPr>
          </a:p>
          <a:p>
            <a:pPr marL="762808" marR="40640" lvl="1" indent="-264968" algn="l" defTabSz="914400" rtl="0" eaLnBrk="1" fontAlgn="auto" latinLnBrk="0" hangingPunct="1">
              <a:lnSpc>
                <a:spcPct val="100000"/>
              </a:lnSpc>
              <a:spcBef>
                <a:spcPts val="400"/>
              </a:spcBef>
              <a:spcAft>
                <a:spcPts val="0"/>
              </a:spcAft>
              <a:buClrTx/>
              <a:buSzPct val="100000"/>
              <a:buFontTx/>
              <a:buChar char="•"/>
              <a:tabLst/>
              <a:defRPr sz="1700"/>
            </a:pPr>
            <a:r>
              <a:rPr lang="en-US" sz="2800" b="1" dirty="0">
                <a:latin typeface="Verdana"/>
                <a:ea typeface="Verdana"/>
              </a:rPr>
              <a:t>IRTF Verifiable Distributed Aggregation Functions – draft-14 – January 2025</a:t>
            </a:r>
            <a:br>
              <a:rPr lang="en-US" sz="2800" b="1" dirty="0">
                <a:latin typeface="Verdana"/>
                <a:ea typeface="Verdana"/>
              </a:rPr>
            </a:br>
            <a:r>
              <a:rPr lang="en-US" sz="2800" b="1" dirty="0">
                <a:latin typeface="Verdana"/>
                <a:ea typeface="Verdana"/>
                <a:hlinkClick r:id="rId5"/>
              </a:rPr>
              <a:t>https://datatracker.ietf.org/doc/draft-irtf-cfrg-vdaf/</a:t>
            </a:r>
            <a:endParaRPr lang="en-US" sz="2800" b="1" dirty="0">
              <a:latin typeface="Verdana"/>
              <a:ea typeface="Verdana"/>
            </a:endParaRPr>
          </a:p>
          <a:p>
            <a:pPr marL="762808" marR="40640" lvl="1" indent="-264968" algn="l" defTabSz="914400" rtl="0" eaLnBrk="1" fontAlgn="auto" latinLnBrk="0" hangingPunct="1">
              <a:lnSpc>
                <a:spcPct val="100000"/>
              </a:lnSpc>
              <a:spcBef>
                <a:spcPts val="400"/>
              </a:spcBef>
              <a:spcAft>
                <a:spcPts val="0"/>
              </a:spcAft>
              <a:buClrTx/>
              <a:buSzPct val="100000"/>
              <a:buFontTx/>
              <a:buChar char="•"/>
              <a:tabLst/>
              <a:defRPr sz="1700"/>
            </a:pPr>
            <a:r>
              <a:rPr kumimoji="0" lang="en-US" sz="2800" b="1" i="0" u="none" strike="noStrike" kern="0" cap="none" spc="0" normalizeH="0" baseline="0" noProof="0" dirty="0">
                <a:ln>
                  <a:noFill/>
                </a:ln>
                <a:solidFill>
                  <a:srgbClr val="000000"/>
                </a:solidFill>
                <a:effectLst/>
                <a:uLnTx/>
                <a:uFill>
                  <a:solidFill>
                    <a:srgbClr val="000000"/>
                  </a:solidFill>
                </a:uFill>
                <a:latin typeface="Verdana"/>
                <a:ea typeface="Verdana"/>
                <a:sym typeface="Verdana"/>
              </a:rPr>
              <a:t>IRTF Hierarchical Deterministic Keys – draft-06 – January 2025</a:t>
            </a:r>
            <a:br>
              <a:rPr kumimoji="0" lang="en-US" sz="2800" b="1" i="0" u="none" strike="noStrike" kern="0" cap="none" spc="0" normalizeH="0" baseline="0" noProof="0" dirty="0">
                <a:ln>
                  <a:noFill/>
                </a:ln>
                <a:solidFill>
                  <a:srgbClr val="000000"/>
                </a:solidFill>
                <a:effectLst/>
                <a:uLnTx/>
                <a:uFill>
                  <a:solidFill>
                    <a:srgbClr val="000000"/>
                  </a:solidFill>
                </a:uFill>
                <a:latin typeface="Verdana"/>
                <a:ea typeface="Verdana"/>
                <a:sym typeface="Verdana"/>
              </a:rPr>
            </a:br>
            <a:r>
              <a:rPr kumimoji="0" lang="en-US" sz="2800" b="1" i="0" u="none" strike="noStrike" kern="0" cap="none" spc="0" normalizeH="0" baseline="0" noProof="0" dirty="0">
                <a:ln>
                  <a:noFill/>
                </a:ln>
                <a:solidFill>
                  <a:srgbClr val="000000"/>
                </a:solidFill>
                <a:effectLst/>
                <a:uLnTx/>
                <a:uFill>
                  <a:solidFill>
                    <a:srgbClr val="000000"/>
                  </a:solidFill>
                </a:uFill>
                <a:latin typeface="Verdana"/>
                <a:ea typeface="Verdana"/>
                <a:sym typeface="Verdana"/>
                <a:hlinkClick r:id="rId6"/>
              </a:rPr>
              <a:t>https://datatracker.ietf.org/doc/draft-dijkhuis-cfrg-hdkeys/</a:t>
            </a:r>
            <a:endParaRPr kumimoji="0" lang="en-US" sz="2800" b="1" i="0" u="none" strike="noStrike" kern="0" cap="none" spc="0" normalizeH="0" baseline="0" noProof="0" dirty="0">
              <a:ln>
                <a:noFill/>
              </a:ln>
              <a:solidFill>
                <a:srgbClr val="000000"/>
              </a:solidFill>
              <a:effectLst/>
              <a:uLnTx/>
              <a:uFill>
                <a:solidFill>
                  <a:srgbClr val="000000"/>
                </a:solidFill>
              </a:uFill>
              <a:latin typeface="Verdana"/>
              <a:ea typeface="Verdana"/>
              <a:sym typeface="Verdana"/>
            </a:endParaRPr>
          </a:p>
          <a:p>
            <a:pPr marL="762808" marR="40640" lvl="1" indent="-264968" algn="l" defTabSz="914400" rtl="0" eaLnBrk="1" fontAlgn="auto" latinLnBrk="0" hangingPunct="1">
              <a:lnSpc>
                <a:spcPct val="100000"/>
              </a:lnSpc>
              <a:spcBef>
                <a:spcPts val="400"/>
              </a:spcBef>
              <a:spcAft>
                <a:spcPts val="0"/>
              </a:spcAft>
              <a:buClrTx/>
              <a:buSzPct val="100000"/>
              <a:buFontTx/>
              <a:buChar char="•"/>
              <a:tabLst/>
              <a:defRPr sz="1700"/>
            </a:pPr>
            <a:r>
              <a:rPr kumimoji="0" lang="en-US" sz="2800" b="1" i="0" u="none" strike="noStrike" kern="0" cap="none" spc="0" normalizeH="0" baseline="0" noProof="0" dirty="0">
                <a:ln>
                  <a:noFill/>
                </a:ln>
                <a:solidFill>
                  <a:srgbClr val="000000"/>
                </a:solidFill>
                <a:effectLst/>
                <a:highlight>
                  <a:srgbClr val="FFFF00"/>
                </a:highlight>
                <a:uLnTx/>
                <a:uFill>
                  <a:solidFill>
                    <a:srgbClr val="000000"/>
                  </a:solidFill>
                </a:uFill>
                <a:latin typeface="Verdana"/>
                <a:ea typeface="Verdana"/>
                <a:sym typeface="Verdana"/>
              </a:rPr>
              <a:t>IRTF Galois Counter Mode with Strong Secure Tags (GCM-SST) – draft-16 – January 2025</a:t>
            </a:r>
            <a:br>
              <a:rPr kumimoji="0" lang="en-US" sz="2800" b="1" i="0" u="none" strike="noStrike" kern="0" cap="none" spc="0" normalizeH="0" baseline="0" noProof="0" dirty="0">
                <a:ln>
                  <a:noFill/>
                </a:ln>
                <a:solidFill>
                  <a:srgbClr val="000000"/>
                </a:solidFill>
                <a:effectLst/>
                <a:highlight>
                  <a:srgbClr val="FFFF00"/>
                </a:highlight>
                <a:uLnTx/>
                <a:uFill>
                  <a:solidFill>
                    <a:srgbClr val="000000"/>
                  </a:solidFill>
                </a:uFill>
                <a:latin typeface="Verdana"/>
                <a:ea typeface="Verdana"/>
                <a:sym typeface="Verdana"/>
              </a:rPr>
            </a:br>
            <a:r>
              <a:rPr kumimoji="0" lang="en-US" sz="2800" b="1" i="0" u="none" strike="noStrike" kern="0" cap="none" spc="0" normalizeH="0" baseline="0" noProof="0" dirty="0">
                <a:ln>
                  <a:noFill/>
                </a:ln>
                <a:solidFill>
                  <a:srgbClr val="000000"/>
                </a:solidFill>
                <a:effectLst/>
                <a:highlight>
                  <a:srgbClr val="FFFF00"/>
                </a:highlight>
                <a:uLnTx/>
                <a:uFill>
                  <a:solidFill>
                    <a:srgbClr val="000000"/>
                  </a:solidFill>
                </a:uFill>
                <a:latin typeface="Verdana"/>
                <a:ea typeface="Verdana"/>
                <a:sym typeface="Verdana"/>
                <a:hlinkClick r:id="rId7"/>
              </a:rPr>
              <a:t>https://datatracker.ietf.org/doc/draft-mattsson-cfrg-aes-gcm-sst/</a:t>
            </a:r>
            <a:endParaRPr kumimoji="0" lang="en-US" sz="2800" b="1" i="0" u="none" strike="noStrike" kern="0" cap="none" spc="0" normalizeH="0" baseline="0" noProof="0" dirty="0">
              <a:ln>
                <a:noFill/>
              </a:ln>
              <a:solidFill>
                <a:srgbClr val="000000"/>
              </a:solidFill>
              <a:effectLst/>
              <a:highlight>
                <a:srgbClr val="FFFF00"/>
              </a:highlight>
              <a:uLnTx/>
              <a:uFill>
                <a:solidFill>
                  <a:srgbClr val="000000"/>
                </a:solidFill>
              </a:uFill>
              <a:latin typeface="Verdana"/>
              <a:ea typeface="Verdana"/>
              <a:sym typeface="Verdana"/>
            </a:endParaRPr>
          </a:p>
          <a:p>
            <a:pPr marL="762808" marR="40640" lvl="1" indent="-264968" algn="l" defTabSz="914400" rtl="0" eaLnBrk="1" fontAlgn="auto" latinLnBrk="0" hangingPunct="1">
              <a:lnSpc>
                <a:spcPct val="100000"/>
              </a:lnSpc>
              <a:spcBef>
                <a:spcPts val="400"/>
              </a:spcBef>
              <a:spcAft>
                <a:spcPts val="0"/>
              </a:spcAft>
              <a:buClrTx/>
              <a:buSzPct val="100000"/>
              <a:buFontTx/>
              <a:buChar char="•"/>
              <a:tabLst/>
              <a:defRPr sz="1700"/>
            </a:pPr>
            <a:r>
              <a:rPr kumimoji="0" lang="en-US" sz="2800" b="1" i="0" u="none" strike="noStrike" kern="0" cap="none" spc="0" normalizeH="0" baseline="0" noProof="0" dirty="0">
                <a:ln>
                  <a:noFill/>
                </a:ln>
                <a:solidFill>
                  <a:srgbClr val="000000"/>
                </a:solidFill>
                <a:effectLst/>
                <a:highlight>
                  <a:srgbClr val="FFFF00"/>
                </a:highlight>
                <a:uLnTx/>
                <a:uFill>
                  <a:solidFill>
                    <a:srgbClr val="000000"/>
                  </a:solidFill>
                </a:uFill>
                <a:latin typeface="Verdana"/>
                <a:ea typeface="Verdana"/>
                <a:sym typeface="Verdana"/>
              </a:rPr>
              <a:t>IRTF AEGIS Family of Authenticated Encryption Algorithms – draft-15 – January 2025 – RG Last Call</a:t>
            </a:r>
            <a:br>
              <a:rPr kumimoji="0" lang="en-US" sz="2800" b="1" i="0" u="none" strike="noStrike" kern="0" cap="none" spc="0" normalizeH="0" baseline="0" noProof="0" dirty="0">
                <a:ln>
                  <a:noFill/>
                </a:ln>
                <a:solidFill>
                  <a:srgbClr val="000000"/>
                </a:solidFill>
                <a:effectLst/>
                <a:highlight>
                  <a:srgbClr val="FFFF00"/>
                </a:highlight>
                <a:uLnTx/>
                <a:uFill>
                  <a:solidFill>
                    <a:srgbClr val="000000"/>
                  </a:solidFill>
                </a:uFill>
                <a:latin typeface="Verdana"/>
                <a:ea typeface="Verdana"/>
                <a:sym typeface="Verdana"/>
              </a:rPr>
            </a:br>
            <a:r>
              <a:rPr kumimoji="0" lang="en-US" sz="2800" b="1" i="0" u="none" strike="noStrike" kern="0" cap="none" spc="0" normalizeH="0" baseline="0" noProof="0" dirty="0">
                <a:ln>
                  <a:noFill/>
                </a:ln>
                <a:solidFill>
                  <a:srgbClr val="000000"/>
                </a:solidFill>
                <a:effectLst/>
                <a:highlight>
                  <a:srgbClr val="FFFF00"/>
                </a:highlight>
                <a:uLnTx/>
                <a:uFill>
                  <a:solidFill>
                    <a:srgbClr val="000000"/>
                  </a:solidFill>
                </a:uFill>
                <a:latin typeface="Verdana"/>
                <a:ea typeface="Verdana"/>
                <a:sym typeface="Verdana"/>
                <a:hlinkClick r:id="rId8"/>
              </a:rPr>
              <a:t>https://datatracker.ietf.org/doc/draft-irtf-cfrg-aegis-aead/</a:t>
            </a:r>
            <a:endParaRPr kumimoji="0" lang="en-US" sz="2800" b="1" i="0" u="none" strike="noStrike" kern="0" cap="none" spc="0" normalizeH="0" baseline="0" noProof="0" dirty="0">
              <a:ln>
                <a:noFill/>
              </a:ln>
              <a:solidFill>
                <a:srgbClr val="000000"/>
              </a:solidFill>
              <a:effectLst/>
              <a:highlight>
                <a:srgbClr val="FFFF00"/>
              </a:highlight>
              <a:uLnTx/>
              <a:uFill>
                <a:solidFill>
                  <a:srgbClr val="000000"/>
                </a:solidFill>
              </a:uFill>
              <a:latin typeface="Verdana"/>
              <a:ea typeface="Verdana"/>
              <a:sym typeface="Verdana"/>
            </a:endParaRPr>
          </a:p>
          <a:p>
            <a:pPr marL="762808" marR="40640" lvl="1" indent="-264968" algn="l" defTabSz="914400" rtl="0" eaLnBrk="1" fontAlgn="auto" latinLnBrk="0" hangingPunct="1">
              <a:lnSpc>
                <a:spcPct val="100000"/>
              </a:lnSpc>
              <a:spcBef>
                <a:spcPts val="400"/>
              </a:spcBef>
              <a:spcAft>
                <a:spcPts val="0"/>
              </a:spcAft>
              <a:buClrTx/>
              <a:buSzPct val="100000"/>
              <a:buFontTx/>
              <a:buChar char="•"/>
              <a:tabLst/>
              <a:defRPr sz="1700"/>
            </a:pPr>
            <a:r>
              <a:rPr kumimoji="0" lang="en-US" sz="2800" b="1" i="0" u="none" strike="noStrike" kern="0" cap="none" spc="0" normalizeH="0" baseline="0" noProof="0" dirty="0">
                <a:ln>
                  <a:noFill/>
                </a:ln>
                <a:solidFill>
                  <a:srgbClr val="000000"/>
                </a:solidFill>
                <a:effectLst/>
                <a:highlight>
                  <a:srgbClr val="FFFF00"/>
                </a:highlight>
                <a:uLnTx/>
                <a:uFill>
                  <a:solidFill>
                    <a:srgbClr val="000000"/>
                  </a:solidFill>
                </a:uFill>
                <a:latin typeface="Verdana"/>
                <a:ea typeface="Verdana"/>
                <a:sym typeface="Verdana"/>
              </a:rPr>
              <a:t>IRTF </a:t>
            </a:r>
            <a:r>
              <a:rPr kumimoji="0" lang="en-US" sz="2800" b="1" i="0" u="none" strike="noStrike" kern="0" cap="none" spc="0" normalizeH="0" baseline="0" noProof="0" dirty="0" err="1">
                <a:ln>
                  <a:noFill/>
                </a:ln>
                <a:solidFill>
                  <a:srgbClr val="000000"/>
                </a:solidFill>
                <a:effectLst/>
                <a:highlight>
                  <a:srgbClr val="FFFF00"/>
                </a:highlight>
                <a:uLnTx/>
                <a:uFill>
                  <a:solidFill>
                    <a:srgbClr val="000000"/>
                  </a:solidFill>
                </a:uFill>
                <a:latin typeface="Verdana"/>
                <a:ea typeface="Verdana"/>
                <a:sym typeface="Verdana"/>
              </a:rPr>
              <a:t>KangarooTwelve</a:t>
            </a:r>
            <a:r>
              <a:rPr kumimoji="0" lang="en-US" sz="2800" b="1" i="0" u="none" strike="noStrike" kern="0" cap="none" spc="0" normalizeH="0" baseline="0" noProof="0" dirty="0">
                <a:ln>
                  <a:noFill/>
                </a:ln>
                <a:solidFill>
                  <a:srgbClr val="000000"/>
                </a:solidFill>
                <a:effectLst/>
                <a:highlight>
                  <a:srgbClr val="FFFF00"/>
                </a:highlight>
                <a:uLnTx/>
                <a:uFill>
                  <a:solidFill>
                    <a:srgbClr val="000000"/>
                  </a:solidFill>
                </a:uFill>
                <a:latin typeface="Verdana"/>
                <a:ea typeface="Verdana"/>
                <a:sym typeface="Verdana"/>
              </a:rPr>
              <a:t> and </a:t>
            </a:r>
            <a:r>
              <a:rPr kumimoji="0" lang="en-US" sz="2800" b="1" i="0" u="none" strike="noStrike" kern="0" cap="none" spc="0" normalizeH="0" baseline="0" noProof="0" dirty="0" err="1">
                <a:ln>
                  <a:noFill/>
                </a:ln>
                <a:solidFill>
                  <a:srgbClr val="000000"/>
                </a:solidFill>
                <a:effectLst/>
                <a:highlight>
                  <a:srgbClr val="FFFF00"/>
                </a:highlight>
                <a:uLnTx/>
                <a:uFill>
                  <a:solidFill>
                    <a:srgbClr val="000000"/>
                  </a:solidFill>
                </a:uFill>
                <a:latin typeface="Verdana"/>
                <a:ea typeface="Verdana"/>
                <a:sym typeface="Verdana"/>
              </a:rPr>
              <a:t>TurboSHAKE</a:t>
            </a:r>
            <a:r>
              <a:rPr kumimoji="0" lang="en-US" sz="2800" b="1" i="0" u="none" strike="noStrike" kern="0" cap="none" spc="0" normalizeH="0" baseline="0" noProof="0" dirty="0">
                <a:ln>
                  <a:noFill/>
                </a:ln>
                <a:solidFill>
                  <a:srgbClr val="000000"/>
                </a:solidFill>
                <a:effectLst/>
                <a:highlight>
                  <a:srgbClr val="FFFF00"/>
                </a:highlight>
                <a:uLnTx/>
                <a:uFill>
                  <a:solidFill>
                    <a:srgbClr val="000000"/>
                  </a:solidFill>
                </a:uFill>
                <a:latin typeface="Verdana"/>
                <a:ea typeface="Verdana"/>
                <a:sym typeface="Verdana"/>
              </a:rPr>
              <a:t> – draft-16 – December 2024 – IESG Review</a:t>
            </a:r>
            <a:br>
              <a:rPr kumimoji="0" lang="en-US" sz="2800" b="1" i="0" u="none" strike="noStrike" kern="0" cap="none" spc="0" normalizeH="0" baseline="0" noProof="0" dirty="0">
                <a:ln>
                  <a:noFill/>
                </a:ln>
                <a:solidFill>
                  <a:srgbClr val="000000"/>
                </a:solidFill>
                <a:effectLst/>
                <a:highlight>
                  <a:srgbClr val="FFFF00"/>
                </a:highlight>
                <a:uLnTx/>
                <a:uFill>
                  <a:solidFill>
                    <a:srgbClr val="000000"/>
                  </a:solidFill>
                </a:uFill>
                <a:latin typeface="Verdana"/>
                <a:ea typeface="Verdana"/>
                <a:sym typeface="Verdana"/>
              </a:rPr>
            </a:br>
            <a:r>
              <a:rPr kumimoji="0" lang="en-US" sz="2800" b="1" i="0" u="none" strike="noStrike" kern="0" cap="none" spc="0" normalizeH="0" baseline="0" noProof="0" dirty="0">
                <a:ln>
                  <a:noFill/>
                </a:ln>
                <a:solidFill>
                  <a:srgbClr val="000000"/>
                </a:solidFill>
                <a:effectLst/>
                <a:highlight>
                  <a:srgbClr val="FFFF00"/>
                </a:highlight>
                <a:uLnTx/>
                <a:uFill>
                  <a:solidFill>
                    <a:srgbClr val="000000"/>
                  </a:solidFill>
                </a:uFill>
                <a:latin typeface="Verdana"/>
                <a:ea typeface="Verdana"/>
                <a:sym typeface="Verdana"/>
                <a:hlinkClick r:id="rId9"/>
              </a:rPr>
              <a:t>https://datatracker.ietf.org/doc/draft-irtf-cfrg-kangarootwelve/</a:t>
            </a:r>
            <a:endParaRPr kumimoji="0" lang="en-US" sz="2800" b="1" i="0" u="none" strike="noStrike" kern="0" cap="none" spc="0" normalizeH="0" baseline="0" noProof="0" dirty="0">
              <a:ln>
                <a:noFill/>
              </a:ln>
              <a:solidFill>
                <a:srgbClr val="000000"/>
              </a:solidFill>
              <a:effectLst/>
              <a:highlight>
                <a:srgbClr val="FFFF00"/>
              </a:highlight>
              <a:uLnTx/>
              <a:uFill>
                <a:solidFill>
                  <a:srgbClr val="000000"/>
                </a:solidFill>
              </a:uFill>
              <a:latin typeface="Verdana"/>
              <a:ea typeface="Verdana"/>
              <a:sym typeface="Verdana"/>
            </a:endParaRPr>
          </a:p>
          <a:p>
            <a:pPr marL="762808" marR="40640" lvl="1" indent="-264968" algn="l" defTabSz="914400" rtl="0" eaLnBrk="1" fontAlgn="auto" latinLnBrk="0" hangingPunct="1">
              <a:lnSpc>
                <a:spcPct val="100000"/>
              </a:lnSpc>
              <a:spcBef>
                <a:spcPts val="400"/>
              </a:spcBef>
              <a:spcAft>
                <a:spcPts val="0"/>
              </a:spcAft>
              <a:buClrTx/>
              <a:buSzPct val="100000"/>
              <a:buFontTx/>
              <a:buChar char="•"/>
              <a:tabLst/>
              <a:defRPr sz="1700"/>
            </a:pPr>
            <a:r>
              <a:rPr lang="en-US" sz="2800" b="1" dirty="0">
                <a:latin typeface="Verdana"/>
                <a:ea typeface="Verdana"/>
              </a:rPr>
              <a:t>IRTF OPAQUE Augmented PAKE Protocol – draft-18 – November 2024 – RFC Editor</a:t>
            </a:r>
            <a:br>
              <a:rPr lang="en-US" sz="2800" b="1" dirty="0">
                <a:latin typeface="Verdana"/>
                <a:ea typeface="Verdana"/>
              </a:rPr>
            </a:br>
            <a:r>
              <a:rPr lang="en-US" sz="2800" b="1" dirty="0">
                <a:latin typeface="Verdana"/>
                <a:ea typeface="Verdana"/>
                <a:hlinkClick r:id="rId10"/>
              </a:rPr>
              <a:t>https://datatracker.ietf.org/doc/draft-irtf-cfrg-opaque/</a:t>
            </a:r>
            <a:endParaRPr kumimoji="0" lang="en-US" sz="2800" b="1" i="0" u="none" strike="noStrike" kern="0" cap="none" spc="0" normalizeH="0" baseline="0" noProof="0" dirty="0">
              <a:ln>
                <a:noFill/>
              </a:ln>
              <a:solidFill>
                <a:srgbClr val="000000"/>
              </a:solidFill>
              <a:effectLst/>
              <a:uLnTx/>
              <a:uFill>
                <a:solidFill>
                  <a:srgbClr val="000000"/>
                </a:solidFill>
              </a:uFill>
              <a:latin typeface="Verdana"/>
              <a:ea typeface="Verdana"/>
              <a:sym typeface="Verdana"/>
            </a:endParaRPr>
          </a:p>
          <a:p>
            <a:pPr marL="762808" marR="40640" lvl="1" indent="-264968" algn="l" defTabSz="914400" rtl="0" eaLnBrk="1" fontAlgn="auto" latinLnBrk="0" hangingPunct="1">
              <a:lnSpc>
                <a:spcPct val="100000"/>
              </a:lnSpc>
              <a:spcBef>
                <a:spcPts val="400"/>
              </a:spcBef>
              <a:spcAft>
                <a:spcPts val="0"/>
              </a:spcAft>
              <a:buClrTx/>
              <a:buSzPct val="100000"/>
              <a:buFontTx/>
              <a:buChar char="•"/>
              <a:tabLst/>
              <a:defRPr sz="1700"/>
            </a:pPr>
            <a:r>
              <a:rPr lang="en-US" sz="2800" b="1" dirty="0">
                <a:highlight>
                  <a:srgbClr val="FFFF00"/>
                </a:highlight>
                <a:latin typeface="Verdana"/>
                <a:ea typeface="Verdana"/>
              </a:rPr>
              <a:t>IRTF ML-KEM Security Considerations – draft-02 – November 2024</a:t>
            </a:r>
            <a:br>
              <a:rPr lang="en-US" sz="2800" b="1" dirty="0">
                <a:highlight>
                  <a:srgbClr val="FFFF00"/>
                </a:highlight>
                <a:latin typeface="Verdana"/>
                <a:ea typeface="Verdana"/>
              </a:rPr>
            </a:br>
            <a:r>
              <a:rPr lang="en-US" sz="2800" b="1" dirty="0">
                <a:highlight>
                  <a:srgbClr val="FFFF00"/>
                </a:highlight>
                <a:latin typeface="Verdana"/>
                <a:ea typeface="Verdana"/>
                <a:hlinkClick r:id="rId11"/>
              </a:rPr>
              <a:t>https://datatracker.ietf.org/doc/draft-sfluhrer-cfrg-ml-kem-security-considerations/</a:t>
            </a:r>
            <a:endParaRPr lang="en-US" sz="2800" b="1" dirty="0">
              <a:highlight>
                <a:srgbClr val="FFFF00"/>
              </a:highlight>
              <a:latin typeface="Verdana"/>
              <a:ea typeface="Verdana"/>
            </a:endParaRPr>
          </a:p>
          <a:p>
            <a:pPr marL="762808" marR="40640" lvl="1" indent="-264968" algn="l" defTabSz="914400" rtl="0" eaLnBrk="1" fontAlgn="auto" latinLnBrk="0" hangingPunct="1">
              <a:lnSpc>
                <a:spcPct val="100000"/>
              </a:lnSpc>
              <a:spcBef>
                <a:spcPts val="400"/>
              </a:spcBef>
              <a:spcAft>
                <a:spcPts val="0"/>
              </a:spcAft>
              <a:buClrTx/>
              <a:buSzPct val="100000"/>
              <a:buFontTx/>
              <a:buChar char="•"/>
              <a:tabLst/>
              <a:defRPr sz="1700"/>
            </a:pPr>
            <a:r>
              <a:rPr lang="en-US" sz="2800" b="1" dirty="0">
                <a:highlight>
                  <a:srgbClr val="FFFF00"/>
                </a:highlight>
                <a:latin typeface="Verdana"/>
                <a:ea typeface="Verdana"/>
              </a:rPr>
              <a:t>IRTF Additional Parameter sets for HSS/LMS Hash-Based Signatures – draft-17 – October -2024 – Waiting for IRTF Chair</a:t>
            </a:r>
            <a:br>
              <a:rPr lang="en-US" sz="2800" b="1" dirty="0">
                <a:highlight>
                  <a:srgbClr val="FFFF00"/>
                </a:highlight>
                <a:latin typeface="Verdana"/>
                <a:ea typeface="Verdana"/>
              </a:rPr>
            </a:br>
            <a:r>
              <a:rPr lang="en-US" sz="2800" b="1" dirty="0">
                <a:highlight>
                  <a:srgbClr val="FFFF00"/>
                </a:highlight>
                <a:latin typeface="Verdana"/>
                <a:ea typeface="Verdana"/>
                <a:hlinkClick r:id="rId12"/>
              </a:rPr>
              <a:t>https://datatracker.ietf.org/doc/draft-fluhrer-lms-more-parm-sets/</a:t>
            </a:r>
            <a:endParaRPr lang="en-US" sz="2800" b="1" dirty="0">
              <a:highlight>
                <a:srgbClr val="FFFF00"/>
              </a:highlight>
              <a:latin typeface="Verdana"/>
              <a:ea typeface="Verdana"/>
            </a:endParaRPr>
          </a:p>
          <a:p>
            <a:pPr marL="762808" marR="40640" lvl="1" indent="-264968" algn="l" defTabSz="914400" rtl="0" eaLnBrk="1" fontAlgn="auto" latinLnBrk="0" hangingPunct="1">
              <a:lnSpc>
                <a:spcPct val="100000"/>
              </a:lnSpc>
              <a:spcBef>
                <a:spcPts val="400"/>
              </a:spcBef>
              <a:spcAft>
                <a:spcPts val="0"/>
              </a:spcAft>
              <a:buClrTx/>
              <a:buSzPct val="100000"/>
              <a:buFontTx/>
              <a:buChar char="•"/>
              <a:tabLst/>
              <a:defRPr sz="1700"/>
            </a:pPr>
            <a:r>
              <a:rPr lang="en-US" sz="2800" b="1" dirty="0">
                <a:latin typeface="Verdana"/>
                <a:ea typeface="Verdana"/>
              </a:rPr>
              <a:t>IRTF Properties of AEAD Algorithms – draft-09 – October 2024 – RFC Editor</a:t>
            </a:r>
            <a:br>
              <a:rPr lang="en-US" sz="2800" b="1" dirty="0">
                <a:latin typeface="Verdana"/>
                <a:ea typeface="Verdana"/>
              </a:rPr>
            </a:br>
            <a:r>
              <a:rPr lang="en-US" sz="2800" b="1" dirty="0">
                <a:latin typeface="Verdana"/>
                <a:ea typeface="Verdana"/>
                <a:hlinkClick r:id="rId13"/>
              </a:rPr>
              <a:t>https://datatracker.ietf.org/doc/draft-irtf-cfrg-aead-properties/</a:t>
            </a:r>
            <a:endParaRPr lang="en-US" sz="2800" b="1" dirty="0">
              <a:latin typeface="Verdana"/>
              <a:ea typeface="Verdana"/>
            </a:endParaRPr>
          </a:p>
          <a:p>
            <a:pPr marL="762808" marR="40640" lvl="1" indent="-264968" algn="l" defTabSz="914400" rtl="0" eaLnBrk="1" fontAlgn="auto" latinLnBrk="0" hangingPunct="1">
              <a:lnSpc>
                <a:spcPct val="100000"/>
              </a:lnSpc>
              <a:spcBef>
                <a:spcPts val="400"/>
              </a:spcBef>
              <a:spcAft>
                <a:spcPts val="0"/>
              </a:spcAft>
              <a:buClrTx/>
              <a:buSzPct val="100000"/>
              <a:buFontTx/>
              <a:buChar char="•"/>
              <a:tabLst/>
              <a:defRPr sz="1700"/>
            </a:pPr>
            <a:r>
              <a:rPr lang="en-US" sz="2800" b="1" dirty="0">
                <a:latin typeface="Verdana"/>
                <a:ea typeface="Verdana"/>
              </a:rPr>
              <a:t>IRTF Usage Limits on AEAD Algorithms – draft-09 – October 2024 – RG Last Call</a:t>
            </a:r>
            <a:br>
              <a:rPr lang="en-US" sz="2800" b="1" dirty="0">
                <a:latin typeface="Verdana"/>
                <a:ea typeface="Verdana"/>
              </a:rPr>
            </a:br>
            <a:r>
              <a:rPr lang="en-US" sz="2800" b="1" dirty="0">
                <a:latin typeface="Verdana"/>
                <a:ea typeface="Verdana"/>
                <a:hlinkClick r:id="rId14"/>
              </a:rPr>
              <a:t>https://datatracker.ietf.org/doc/draft-irtf-cfrg-aead-limits/</a:t>
            </a:r>
            <a:endParaRPr lang="en-US" sz="2800" b="1" dirty="0">
              <a:latin typeface="Verdana"/>
              <a:ea typeface="Verdana"/>
            </a:endParaRPr>
          </a:p>
          <a:p>
            <a:pPr marL="762808" marR="40640" lvl="1" indent="-264968" algn="l" defTabSz="914400" rtl="0" eaLnBrk="1" fontAlgn="auto" latinLnBrk="0" hangingPunct="1">
              <a:lnSpc>
                <a:spcPct val="100000"/>
              </a:lnSpc>
              <a:spcBef>
                <a:spcPts val="400"/>
              </a:spcBef>
              <a:spcAft>
                <a:spcPts val="0"/>
              </a:spcAft>
              <a:buClrTx/>
              <a:buSzPct val="100000"/>
              <a:buFontTx/>
              <a:buChar char="•"/>
              <a:tabLst/>
              <a:defRPr sz="1700"/>
            </a:pPr>
            <a:r>
              <a:rPr kumimoji="0" lang="en-US" sz="2800" b="1" i="0" u="none" strike="noStrike" kern="0" cap="none" spc="0" normalizeH="0" baseline="0" noProof="0" dirty="0">
                <a:ln>
                  <a:noFill/>
                </a:ln>
                <a:solidFill>
                  <a:srgbClr val="000000"/>
                </a:solidFill>
                <a:effectLst/>
                <a:highlight>
                  <a:srgbClr val="FFFF00"/>
                </a:highlight>
                <a:uLnTx/>
                <a:uFill>
                  <a:solidFill>
                    <a:srgbClr val="000000"/>
                  </a:solidFill>
                </a:uFill>
                <a:latin typeface="Verdana"/>
                <a:ea typeface="Verdana"/>
                <a:sym typeface="Verdana"/>
              </a:rPr>
              <a:t>IRTF X-Wing: general-purpose hybrid post-quantum KEM – draft-06 – October 2024</a:t>
            </a:r>
            <a:br>
              <a:rPr kumimoji="0" lang="en-US" sz="2800" b="1" i="0" u="none" strike="noStrike" kern="0" cap="none" spc="0" normalizeH="0" baseline="0" noProof="0" dirty="0">
                <a:ln>
                  <a:noFill/>
                </a:ln>
                <a:solidFill>
                  <a:srgbClr val="000000"/>
                </a:solidFill>
                <a:effectLst/>
                <a:highlight>
                  <a:srgbClr val="FFFF00"/>
                </a:highlight>
                <a:uLnTx/>
                <a:uFill>
                  <a:solidFill>
                    <a:srgbClr val="000000"/>
                  </a:solidFill>
                </a:uFill>
                <a:latin typeface="Verdana"/>
                <a:ea typeface="Verdana"/>
                <a:sym typeface="Verdana"/>
              </a:rPr>
            </a:br>
            <a:r>
              <a:rPr kumimoji="0" lang="en-US" sz="2800" b="1" i="0" u="none" strike="noStrike" kern="0" cap="none" spc="0" normalizeH="0" baseline="0" noProof="0" dirty="0">
                <a:ln>
                  <a:noFill/>
                </a:ln>
                <a:solidFill>
                  <a:srgbClr val="000000"/>
                </a:solidFill>
                <a:effectLst/>
                <a:highlight>
                  <a:srgbClr val="FFFF00"/>
                </a:highlight>
                <a:uLnTx/>
                <a:uFill>
                  <a:solidFill>
                    <a:srgbClr val="000000"/>
                  </a:solidFill>
                </a:uFill>
                <a:latin typeface="Verdana"/>
                <a:ea typeface="Verdana"/>
                <a:sym typeface="Verdana"/>
                <a:hlinkClick r:id="rId15"/>
              </a:rPr>
              <a:t>https://datatracker.ietf.org/doc/draft-connolly-cfrg-xwing-kem/</a:t>
            </a:r>
            <a:endParaRPr kumimoji="0" lang="en-US" sz="2800" b="1" i="0" u="none" strike="noStrike" kern="0" cap="none" spc="0" normalizeH="0" baseline="0" noProof="0" dirty="0">
              <a:ln>
                <a:noFill/>
              </a:ln>
              <a:solidFill>
                <a:srgbClr val="000000"/>
              </a:solidFill>
              <a:effectLst/>
              <a:highlight>
                <a:srgbClr val="FFFF00"/>
              </a:highlight>
              <a:uLnTx/>
              <a:uFill>
                <a:solidFill>
                  <a:srgbClr val="000000"/>
                </a:solidFill>
              </a:uFill>
              <a:latin typeface="Verdana"/>
              <a:ea typeface="Verdana"/>
              <a:sym typeface="Verdana"/>
            </a:endParaRPr>
          </a:p>
        </p:txBody>
      </p:sp>
      <p:sp>
        <p:nvSpPr>
          <p:cNvPr id="6" name="Shape 334">
            <a:extLst>
              <a:ext uri="{FF2B5EF4-FFF2-40B4-BE49-F238E27FC236}">
                <a16:creationId xmlns:a16="http://schemas.microsoft.com/office/drawing/2014/main" id="{BDDB402B-449F-134B-8FC2-46724227C4F4}"/>
              </a:ext>
            </a:extLst>
          </p:cNvPr>
          <p:cNvSpPr>
            <a:spLocks noGrp="1"/>
          </p:cNvSpPr>
          <p:nvPr>
            <p:ph type="sldNum" sz="quarter" idx="4"/>
          </p:nvPr>
        </p:nvSpPr>
        <p:spPr>
          <a:xfrm>
            <a:off x="8408459" y="5524500"/>
            <a:ext cx="481541" cy="190500"/>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pPr/>
              <a:t>53</a:t>
            </a:fld>
            <a:endParaRPr/>
          </a:p>
        </p:txBody>
      </p:sp>
    </p:spTree>
    <p:extLst>
      <p:ext uri="{BB962C8B-B14F-4D97-AF65-F5344CB8AC3E}">
        <p14:creationId xmlns:p14="http://schemas.microsoft.com/office/powerpoint/2010/main" val="3202802875"/>
      </p:ext>
    </p:extLst>
  </p:cSld>
  <p:clrMapOvr>
    <a:masterClrMapping/>
  </p:clrMapOvr>
  <p:transition spd="slow"/>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 name="Shape 368"/>
          <p:cNvSpPr>
            <a:spLocks noGrp="1"/>
          </p:cNvSpPr>
          <p:nvPr>
            <p:ph type="title"/>
          </p:nvPr>
        </p:nvSpPr>
        <p:spPr>
          <a:prstGeom prst="rect">
            <a:avLst/>
          </a:prstGeom>
        </p:spPr>
        <p:txBody>
          <a:bodyPr/>
          <a:lstStyle/>
          <a:p>
            <a:r>
              <a:rPr lang="en-US" dirty="0"/>
              <a:t>Mopria Alliance</a:t>
            </a:r>
            <a:endParaRPr dirty="0"/>
          </a:p>
        </p:txBody>
      </p:sp>
      <p:sp>
        <p:nvSpPr>
          <p:cNvPr id="3" name="Text Placeholder 2">
            <a:extLst>
              <a:ext uri="{FF2B5EF4-FFF2-40B4-BE49-F238E27FC236}">
                <a16:creationId xmlns:a16="http://schemas.microsoft.com/office/drawing/2014/main" id="{F6CBD45F-8AA1-3641-8AD8-D31A8892205B}"/>
              </a:ext>
            </a:extLst>
          </p:cNvPr>
          <p:cNvSpPr>
            <a:spLocks noGrp="1"/>
          </p:cNvSpPr>
          <p:nvPr>
            <p:ph type="body" idx="1"/>
          </p:nvPr>
        </p:nvSpPr>
        <p:spPr>
          <a:xfrm>
            <a:off x="576055" y="1219781"/>
            <a:ext cx="8972793" cy="3755572"/>
          </a:xfrm>
        </p:spPr>
        <p:txBody>
          <a:bodyPr>
            <a:normAutofit/>
          </a:bodyPr>
          <a:lstStyle/>
          <a:p>
            <a:r>
              <a:rPr lang="en-US" dirty="0"/>
              <a:t>Anthony Suarez (Kyocera): </a:t>
            </a:r>
            <a:r>
              <a:rPr lang="en-US" dirty="0" err="1"/>
              <a:t>Mopria</a:t>
            </a:r>
            <a:r>
              <a:rPr lang="en-US" dirty="0"/>
              <a:t> Alliance liaison to PWG</a:t>
            </a:r>
          </a:p>
          <a:p>
            <a:endParaRPr lang="en-US" dirty="0"/>
          </a:p>
          <a:p>
            <a:r>
              <a:rPr lang="en-US" dirty="0"/>
              <a:t>Smith Kennedy (HP Inc.): PWG liaison to Mopria Alliance</a:t>
            </a:r>
          </a:p>
          <a:p>
            <a:endParaRPr lang="en-US" dirty="0"/>
          </a:p>
          <a:p>
            <a:r>
              <a:rPr lang="en-US" dirty="0"/>
              <a:t>PWG presented ”IPP New Features Overview" at Mopria Member Meeting November 14, 2024</a:t>
            </a:r>
          </a:p>
          <a:p>
            <a:endParaRPr lang="en-US" dirty="0"/>
          </a:p>
          <a:p>
            <a:r>
              <a:rPr lang="en-US" dirty="0" err="1"/>
              <a:t>Mopria</a:t>
            </a:r>
            <a:r>
              <a:rPr lang="en-US" dirty="0"/>
              <a:t> requested “printer-more-info-config” IPP attribute</a:t>
            </a:r>
          </a:p>
          <a:p>
            <a:pPr lvl="1"/>
            <a:r>
              <a:rPr lang="en-US" dirty="0"/>
              <a:t>To be discussed during this face-to-face</a:t>
            </a:r>
          </a:p>
        </p:txBody>
      </p:sp>
    </p:spTree>
    <p:extLst>
      <p:ext uri="{BB962C8B-B14F-4D97-AF65-F5344CB8AC3E}">
        <p14:creationId xmlns:p14="http://schemas.microsoft.com/office/powerpoint/2010/main" val="350741775"/>
      </p:ext>
    </p:extLst>
  </p:cSld>
  <p:clrMapOvr>
    <a:masterClrMapping/>
  </p:clrMapOvr>
  <p:transition spd="slow"/>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Rectangle"/>
          <p:cNvSpPr/>
          <p:nvPr/>
        </p:nvSpPr>
        <p:spPr>
          <a:xfrm>
            <a:off x="0" y="0"/>
            <a:ext cx="10160000" cy="952500"/>
          </a:xfrm>
          <a:prstGeom prst="rect">
            <a:avLst/>
          </a:prstGeom>
          <a:solidFill>
            <a:srgbClr val="5D70B7"/>
          </a:solidFill>
        </p:spPr>
        <p:txBody>
          <a:bodyPr lIns="29765" tIns="29765" rIns="29765" bIns="29765" anchor="ctr"/>
          <a:lstStyle/>
          <a:p>
            <a:endParaRPr sz="667"/>
          </a:p>
        </p:txBody>
      </p:sp>
      <p:pic>
        <p:nvPicPr>
          <p:cNvPr id="77" name="pwg-4dark-bkgrnd-transparency.png" descr="pwg-4dark-bkgrnd-transparency.png"/>
          <p:cNvPicPr>
            <a:picLocks noChangeAspect="1"/>
          </p:cNvPicPr>
          <p:nvPr/>
        </p:nvPicPr>
        <p:blipFill>
          <a:blip r:embed="rId2"/>
          <a:stretch>
            <a:fillRect/>
          </a:stretch>
        </p:blipFill>
        <p:spPr>
          <a:xfrm>
            <a:off x="9339792" y="104179"/>
            <a:ext cx="713005" cy="744141"/>
          </a:xfrm>
          <a:prstGeom prst="rect">
            <a:avLst/>
          </a:prstGeom>
          <a:ln w="12700"/>
        </p:spPr>
      </p:pic>
      <p:sp>
        <p:nvSpPr>
          <p:cNvPr id="78" name="Rectangle"/>
          <p:cNvSpPr/>
          <p:nvPr/>
        </p:nvSpPr>
        <p:spPr>
          <a:xfrm>
            <a:off x="0" y="5503333"/>
            <a:ext cx="10160000" cy="211667"/>
          </a:xfrm>
          <a:prstGeom prst="rect">
            <a:avLst/>
          </a:prstGeom>
          <a:solidFill>
            <a:srgbClr val="5D70B7"/>
          </a:solidFill>
          <a:ln>
            <a:miter lim="400000"/>
          </a:ln>
        </p:spPr>
        <p:txBody>
          <a:bodyPr lIns="29765" tIns="29765" rIns="29765" bIns="29765" anchor="ctr"/>
          <a:lstStyle/>
          <a:p>
            <a:endParaRPr sz="667"/>
          </a:p>
        </p:txBody>
      </p:sp>
      <p:sp>
        <p:nvSpPr>
          <p:cNvPr id="79" name="Copyright © 2024 The Printer Working Group. All rights reserved. The IPP Everywhere and PWG logos are trademarks of the IEEE-ISTO."/>
          <p:cNvSpPr txBox="1"/>
          <p:nvPr/>
        </p:nvSpPr>
        <p:spPr>
          <a:xfrm>
            <a:off x="105833" y="5552547"/>
            <a:ext cx="8466667" cy="11541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spAutoFit/>
          </a:bodyPr>
          <a:lstStyle>
            <a:lvl1pPr>
              <a:buClr>
                <a:srgbClr val="000000"/>
              </a:buClr>
              <a:buFont typeface="Arial"/>
              <a:defRPr sz="1800">
                <a:solidFill>
                  <a:srgbClr val="FFFFFF"/>
                </a:solidFill>
                <a:uFill>
                  <a:solidFill>
                    <a:srgbClr val="FFFFFF"/>
                  </a:solidFill>
                </a:uFill>
              </a:defRPr>
            </a:lvl1pPr>
          </a:lstStyle>
          <a:p>
            <a:r>
              <a:rPr sz="750"/>
              <a:t>Copyright © 2024 The Printer Working Group. All rights reserved. The IPP Everywhere and PWG logos are trademarks of the IEEE-ISTO.</a:t>
            </a:r>
          </a:p>
        </p:txBody>
      </p:sp>
      <p:sp>
        <p:nvSpPr>
          <p:cNvPr id="80" name="®"/>
          <p:cNvSpPr txBox="1"/>
          <p:nvPr/>
        </p:nvSpPr>
        <p:spPr>
          <a:xfrm>
            <a:off x="9921875" y="687751"/>
            <a:ext cx="177451" cy="11781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9765" tIns="29765" rIns="29765" bIns="29765">
            <a:spAutoFit/>
          </a:bodyPr>
          <a:lstStyle>
            <a:lvl1pPr>
              <a:defRPr sz="900"/>
            </a:lvl1pPr>
          </a:lstStyle>
          <a:p>
            <a:r>
              <a:rPr sz="375"/>
              <a:t>®</a:t>
            </a:r>
          </a:p>
        </p:txBody>
      </p:sp>
      <p:sp>
        <p:nvSpPr>
          <p:cNvPr id="81" name="3MF Consortium"/>
          <p:cNvSpPr txBox="1">
            <a:spLocks noGrp="1"/>
          </p:cNvSpPr>
          <p:nvPr>
            <p:ph type="title"/>
          </p:nvPr>
        </p:nvSpPr>
        <p:spPr>
          <a:prstGeom prst="rect">
            <a:avLst/>
          </a:prstGeom>
        </p:spPr>
        <p:txBody>
          <a:bodyPr/>
          <a:lstStyle/>
          <a:p>
            <a:r>
              <a:t>3MF Consortium</a:t>
            </a:r>
          </a:p>
        </p:txBody>
      </p:sp>
      <p:sp>
        <p:nvSpPr>
          <p:cNvPr id="82" name="Duann Scott (Bits to Atoms) is the Executive Director of the 3MF Consortium…"/>
          <p:cNvSpPr txBox="1">
            <a:spLocks noGrp="1"/>
          </p:cNvSpPr>
          <p:nvPr>
            <p:ph type="body" idx="1"/>
          </p:nvPr>
        </p:nvSpPr>
        <p:spPr>
          <a:prstGeom prst="rect">
            <a:avLst/>
          </a:prstGeom>
        </p:spPr>
        <p:txBody>
          <a:bodyPr/>
          <a:lstStyle/>
          <a:p>
            <a:r>
              <a:t>Duann Scott (Bits to Atoms) is the Executive Director of the 3MF Consortium</a:t>
            </a:r>
          </a:p>
          <a:p>
            <a:r>
              <a:t>Mike Sweet (Lakeside Robotics) is the PWG liaison to the 3MF</a:t>
            </a:r>
          </a:p>
          <a:p>
            <a:r>
              <a:t>No updates since the November 2024 virtual Face-to-Face meeting</a:t>
            </a:r>
          </a:p>
        </p:txBody>
      </p:sp>
      <p:sp>
        <p:nvSpPr>
          <p:cNvPr id="83" name="Slide Number"/>
          <p:cNvSpPr txBox="1">
            <a:spLocks noGrp="1"/>
          </p:cNvSpPr>
          <p:nvPr>
            <p:ph type="sldNum" sz="quarter" idx="2"/>
          </p:nvPr>
        </p:nvSpPr>
        <p:spPr>
          <a:xfrm>
            <a:off x="23495000" y="13338342"/>
            <a:ext cx="635000" cy="2592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1160859"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FFFFFF"/>
                </a:solidFill>
                <a:effectLst/>
                <a:uFill>
                  <a:solidFill>
                    <a:srgbClr val="000000"/>
                  </a:solidFill>
                </a:uFill>
                <a:latin typeface="Arial"/>
                <a:ea typeface="Arial"/>
                <a:cs typeface="Arial"/>
                <a:sym typeface="Arial"/>
              </a:defRPr>
            </a:lvl1pPr>
            <a:lvl2pPr marL="81280" marR="81280" indent="342900" algn="l" defTabSz="1821656"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
                  <a:solidFill>
                    <a:srgbClr val="000000"/>
                  </a:solidFill>
                </a:uFill>
                <a:latin typeface="Arial"/>
                <a:ea typeface="Arial"/>
                <a:cs typeface="Arial"/>
                <a:sym typeface="Arial"/>
              </a:defRPr>
            </a:lvl2pPr>
            <a:lvl3pPr marL="81280" marR="81280" indent="685800" algn="l" defTabSz="1821656"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
                  <a:solidFill>
                    <a:srgbClr val="000000"/>
                  </a:solidFill>
                </a:uFill>
                <a:latin typeface="Arial"/>
                <a:ea typeface="Arial"/>
                <a:cs typeface="Arial"/>
                <a:sym typeface="Arial"/>
              </a:defRPr>
            </a:lvl3pPr>
            <a:lvl4pPr marL="81280" marR="81280" indent="1028700" algn="l" defTabSz="1821656"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
                  <a:solidFill>
                    <a:srgbClr val="000000"/>
                  </a:solidFill>
                </a:uFill>
                <a:latin typeface="Arial"/>
                <a:ea typeface="Arial"/>
                <a:cs typeface="Arial"/>
                <a:sym typeface="Arial"/>
              </a:defRPr>
            </a:lvl4pPr>
            <a:lvl5pPr marL="81280" marR="81280" indent="1371600" algn="l" defTabSz="1821656"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
                  <a:solidFill>
                    <a:srgbClr val="000000"/>
                  </a:solidFill>
                </a:uFill>
                <a:latin typeface="Arial"/>
                <a:ea typeface="Arial"/>
                <a:cs typeface="Arial"/>
                <a:sym typeface="Arial"/>
              </a:defRPr>
            </a:lvl5pPr>
            <a:lvl6pPr marL="81280" marR="81280" indent="1714500" algn="l" defTabSz="1821656"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
                  <a:solidFill>
                    <a:srgbClr val="000000"/>
                  </a:solidFill>
                </a:uFill>
                <a:latin typeface="Arial"/>
                <a:ea typeface="Arial"/>
                <a:cs typeface="Arial"/>
                <a:sym typeface="Arial"/>
              </a:defRPr>
            </a:lvl6pPr>
            <a:lvl7pPr marL="81280" marR="81280" indent="2057400" algn="l" defTabSz="1821656"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
                  <a:solidFill>
                    <a:srgbClr val="000000"/>
                  </a:solidFill>
                </a:uFill>
                <a:latin typeface="Arial"/>
                <a:ea typeface="Arial"/>
                <a:cs typeface="Arial"/>
                <a:sym typeface="Arial"/>
              </a:defRPr>
            </a:lvl7pPr>
            <a:lvl8pPr marL="81280" marR="81280" indent="2400300" algn="l" defTabSz="1821656"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
                  <a:solidFill>
                    <a:srgbClr val="000000"/>
                  </a:solidFill>
                </a:uFill>
                <a:latin typeface="Arial"/>
                <a:ea typeface="Arial"/>
                <a:cs typeface="Arial"/>
                <a:sym typeface="Arial"/>
              </a:defRPr>
            </a:lvl8pPr>
            <a:lvl9pPr marL="81280" marR="81280" indent="2743200" algn="l" defTabSz="1821656"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
                  <a:solidFill>
                    <a:srgbClr val="000000"/>
                  </a:solidFill>
                </a:uFill>
                <a:latin typeface="Arial"/>
                <a:ea typeface="Arial"/>
                <a:cs typeface="Arial"/>
                <a:sym typeface="Arial"/>
              </a:defRPr>
            </a:lvl9pPr>
          </a:lstStyle>
          <a:p>
            <a:fld id="{86CB4B4D-7CA3-9044-876B-883B54F8677D}" type="slidenum">
              <a:rPr lang="en-US" smtClean="0"/>
              <a:pPr/>
              <a:t>55</a:t>
            </a:fld>
            <a:endParaRPr/>
          </a:p>
        </p:txBody>
      </p:sp>
    </p:spTree>
    <p:extLst>
      <p:ext uri="{BB962C8B-B14F-4D97-AF65-F5344CB8AC3E}">
        <p14:creationId xmlns:p14="http://schemas.microsoft.com/office/powerpoint/2010/main" val="2207038658"/>
      </p:ext>
    </p:extLst>
  </p:cSld>
  <p:clrMapOvr>
    <a:masterClrMapping/>
  </p:clrMapOvr>
  <p:transition spd="med"/>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40C2D15-C4F1-4849-B9DF-79D0CA61D79A}"/>
              </a:ext>
            </a:extLst>
          </p:cNvPr>
          <p:cNvSpPr>
            <a:spLocks noGrp="1"/>
          </p:cNvSpPr>
          <p:nvPr>
            <p:ph type="title"/>
          </p:nvPr>
        </p:nvSpPr>
        <p:spPr/>
        <p:txBody>
          <a:bodyPr/>
          <a:lstStyle/>
          <a:p>
            <a:r>
              <a:rPr lang="en-US" dirty="0"/>
              <a:t>3D / Additive Manufacturing Liaisons</a:t>
            </a:r>
          </a:p>
        </p:txBody>
      </p:sp>
      <p:sp>
        <p:nvSpPr>
          <p:cNvPr id="369" name="Shape 369"/>
          <p:cNvSpPr>
            <a:spLocks noGrp="1"/>
          </p:cNvSpPr>
          <p:nvPr>
            <p:ph type="body" idx="1"/>
          </p:nvPr>
        </p:nvSpPr>
        <p:spPr>
          <a:prstGeom prst="rect">
            <a:avLst/>
          </a:prstGeom>
        </p:spPr>
        <p:txBody>
          <a:bodyPr>
            <a:normAutofit/>
          </a:bodyPr>
          <a:lstStyle/>
          <a:p>
            <a:r>
              <a:rPr lang="en-US" sz="1667" dirty="0"/>
              <a:t>American Concrete Institute Committee 564 - 3-D Printing with Cementitious Materials</a:t>
            </a:r>
          </a:p>
          <a:p>
            <a:pPr lvl="1"/>
            <a:r>
              <a:rPr lang="en-US" sz="1333" u="sng" dirty="0">
                <a:hlinkClick r:id="rId2"/>
              </a:rPr>
              <a:t>https://www.concrete.org/committees/directoryofcommittees/acommitteehome.aspx?committee_code=C0056400</a:t>
            </a:r>
            <a:r>
              <a:rPr lang="en-US" sz="1333" u="sng" dirty="0"/>
              <a:t> </a:t>
            </a:r>
          </a:p>
          <a:p>
            <a:pPr lvl="2" algn="just"/>
            <a:r>
              <a:rPr lang="en-US" sz="1250" dirty="0"/>
              <a:t>Paul Tykodi is updating PWG presentation slides from fall 2019. </a:t>
            </a:r>
          </a:p>
          <a:p>
            <a:pPr lvl="2" algn="just"/>
            <a:r>
              <a:rPr lang="en-US" sz="1250" dirty="0"/>
              <a:t>PWG steering committee has determined that the most efficient way to deliver information about the relevance of PWG Safe G-code, in the preparation of 3D Concrete Printing test files, is for Paul Tykodi to prepare a training video on the subject and make the resulting video file available from the PWG Web site.</a:t>
            </a:r>
          </a:p>
          <a:p>
            <a:pPr lvl="2" algn="just"/>
            <a:endParaRPr lang="en-US" sz="1100" dirty="0"/>
          </a:p>
          <a:p>
            <a:pPr marL="355112" marR="37627" lvl="0" indent="-317485" algn="l" defTabSz="846625" rtl="0" eaLnBrk="1" fontAlgn="auto" latinLnBrk="0" hangingPunct="1">
              <a:lnSpc>
                <a:spcPct val="100000"/>
              </a:lnSpc>
              <a:spcBef>
                <a:spcPts val="463"/>
              </a:spcBef>
              <a:spcAft>
                <a:spcPts val="0"/>
              </a:spcAft>
              <a:buClrTx/>
              <a:buSzPct val="100000"/>
              <a:buFontTx/>
              <a:buChar char="•"/>
              <a:tabLst/>
              <a:defRPr/>
            </a:pPr>
            <a:r>
              <a:rPr lang="en-US" sz="1667" dirty="0">
                <a:latin typeface="Verdana"/>
                <a:ea typeface="Verdana"/>
              </a:rPr>
              <a:t>ASTM Summary of 3D Concrete Printing Related Standards Development Through 2021</a:t>
            </a:r>
            <a:endParaRPr lang="en-US" sz="1250" dirty="0">
              <a:latin typeface="Verdana"/>
              <a:ea typeface="Verdana"/>
            </a:endParaRPr>
          </a:p>
          <a:p>
            <a:pPr lvl="1" indent="-317485">
              <a:spcBef>
                <a:spcPts val="463"/>
              </a:spcBef>
              <a:defRPr/>
            </a:pPr>
            <a:r>
              <a:rPr lang="en-US" sz="1330" dirty="0">
                <a:latin typeface="Verdana"/>
                <a:ea typeface="Verdana"/>
                <a:hlinkClick r:id="rId3"/>
              </a:rPr>
              <a:t>https://sn.astm.org/features/shape-concrete-come-ma21.html</a:t>
            </a:r>
            <a:endParaRPr lang="en-US" sz="1330" dirty="0">
              <a:latin typeface="Verdana"/>
              <a:ea typeface="Verdana"/>
            </a:endParaRPr>
          </a:p>
          <a:p>
            <a:pPr marL="466105" lvl="1" indent="0">
              <a:spcBef>
                <a:spcPts val="463"/>
              </a:spcBef>
              <a:buNone/>
              <a:defRPr/>
            </a:pPr>
            <a:endParaRPr lang="en-US" sz="1330" dirty="0">
              <a:latin typeface="Verdana"/>
              <a:ea typeface="Verdana"/>
            </a:endParaRPr>
          </a:p>
        </p:txBody>
      </p:sp>
      <p:sp>
        <p:nvSpPr>
          <p:cNvPr id="370" name="Shape 370"/>
          <p:cNvSpPr>
            <a:spLocks noGrp="1"/>
          </p:cNvSpPr>
          <p:nvPr>
            <p:ph type="sldNum" sz="quarter" idx="4"/>
          </p:nvPr>
        </p:nvSpPr>
        <p:spPr>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pPr/>
              <a:t>56</a:t>
            </a:fld>
            <a:endParaRPr/>
          </a:p>
        </p:txBody>
      </p:sp>
    </p:spTree>
    <p:extLst>
      <p:ext uri="{BB962C8B-B14F-4D97-AF65-F5344CB8AC3E}">
        <p14:creationId xmlns:p14="http://schemas.microsoft.com/office/powerpoint/2010/main" val="2125035691"/>
      </p:ext>
    </p:extLst>
  </p:cSld>
  <p:clrMapOvr>
    <a:masterClrMapping/>
  </p:clrMapOvr>
  <p:transition spd="slow"/>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40C2D15-C4F1-4849-B9DF-79D0CA61D79A}"/>
              </a:ext>
            </a:extLst>
          </p:cNvPr>
          <p:cNvSpPr>
            <a:spLocks noGrp="1"/>
          </p:cNvSpPr>
          <p:nvPr>
            <p:ph type="title"/>
          </p:nvPr>
        </p:nvSpPr>
        <p:spPr/>
        <p:txBody>
          <a:bodyPr/>
          <a:lstStyle/>
          <a:p>
            <a:r>
              <a:rPr lang="en-US" dirty="0"/>
              <a:t>3D / Additive Manufacturing Liaisons</a:t>
            </a:r>
          </a:p>
        </p:txBody>
      </p:sp>
      <p:sp>
        <p:nvSpPr>
          <p:cNvPr id="369" name="Shape 369"/>
          <p:cNvSpPr>
            <a:spLocks noGrp="1"/>
          </p:cNvSpPr>
          <p:nvPr>
            <p:ph type="body" idx="1"/>
          </p:nvPr>
        </p:nvSpPr>
        <p:spPr>
          <a:prstGeom prst="rect">
            <a:avLst/>
          </a:prstGeom>
        </p:spPr>
        <p:txBody>
          <a:bodyPr>
            <a:normAutofit fontScale="85000" lnSpcReduction="20000"/>
          </a:bodyPr>
          <a:lstStyle/>
          <a:p>
            <a:pPr marL="355112" marR="37627" lvl="0" indent="-317485" algn="l" defTabSz="846625" rtl="0" eaLnBrk="1" fontAlgn="auto" latinLnBrk="0" hangingPunct="1">
              <a:lnSpc>
                <a:spcPct val="100000"/>
              </a:lnSpc>
              <a:spcBef>
                <a:spcPts val="463"/>
              </a:spcBef>
              <a:spcAft>
                <a:spcPts val="0"/>
              </a:spcAft>
              <a:buClrTx/>
              <a:buSzPct val="100000"/>
              <a:buFontTx/>
              <a:buChar char="•"/>
              <a:tabLst/>
              <a:defRPr/>
            </a:pPr>
            <a:r>
              <a:rPr lang="en-US" sz="1800" dirty="0">
                <a:latin typeface="Verdana"/>
                <a:ea typeface="Verdana"/>
              </a:rPr>
              <a:t>Some Standards Organizations Involved with 3D Concrete Printing</a:t>
            </a:r>
          </a:p>
          <a:p>
            <a:pPr marL="355112" marR="37627" lvl="0" indent="-317485" algn="l" defTabSz="846625" rtl="0" eaLnBrk="1" fontAlgn="auto" latinLnBrk="0" hangingPunct="1">
              <a:lnSpc>
                <a:spcPct val="100000"/>
              </a:lnSpc>
              <a:spcBef>
                <a:spcPts val="463"/>
              </a:spcBef>
              <a:spcAft>
                <a:spcPts val="0"/>
              </a:spcAft>
              <a:buClrTx/>
              <a:buSzPct val="100000"/>
              <a:buFontTx/>
              <a:buChar char="•"/>
              <a:tabLst/>
              <a:defRPr/>
            </a:pPr>
            <a:endParaRPr lang="en-US" sz="1800" dirty="0">
              <a:latin typeface="Verdana"/>
              <a:ea typeface="Verdana"/>
            </a:endParaRPr>
          </a:p>
          <a:p>
            <a:pPr lvl="1" indent="-317485">
              <a:spcBef>
                <a:spcPts val="463"/>
              </a:spcBef>
              <a:defRPr/>
            </a:pPr>
            <a:r>
              <a:rPr lang="en-US" sz="1330" b="1" dirty="0">
                <a:latin typeface="Verdana"/>
                <a:ea typeface="Verdana"/>
              </a:rPr>
              <a:t>AASHTO</a:t>
            </a:r>
            <a:r>
              <a:rPr lang="en-US" sz="1330" dirty="0">
                <a:latin typeface="Verdana"/>
                <a:ea typeface="Verdana"/>
              </a:rPr>
              <a:t> – The American Association of State Highway and Transportation Officials</a:t>
            </a:r>
          </a:p>
          <a:p>
            <a:pPr lvl="2" indent="-317485">
              <a:defRPr/>
            </a:pPr>
            <a:r>
              <a:rPr lang="en-US" sz="900" dirty="0">
                <a:latin typeface="Verdana"/>
                <a:ea typeface="Verdana"/>
              </a:rPr>
              <a:t>Transportation Infrastructure Codes &amp; Standards</a:t>
            </a:r>
          </a:p>
          <a:p>
            <a:pPr lvl="1" indent="-317485">
              <a:spcBef>
                <a:spcPts val="463"/>
              </a:spcBef>
              <a:defRPr/>
            </a:pPr>
            <a:r>
              <a:rPr lang="en-US" sz="1330" b="1" dirty="0">
                <a:latin typeface="Verdana"/>
                <a:ea typeface="Verdana"/>
              </a:rPr>
              <a:t>ASTM Committee C01 on Cement</a:t>
            </a:r>
          </a:p>
          <a:p>
            <a:pPr lvl="2" indent="-317485">
              <a:defRPr/>
            </a:pPr>
            <a:r>
              <a:rPr lang="en-US" sz="900" dirty="0">
                <a:latin typeface="Verdana"/>
                <a:ea typeface="Verdana"/>
              </a:rPr>
              <a:t>C01.22 – Workability</a:t>
            </a:r>
          </a:p>
          <a:p>
            <a:pPr lvl="1"/>
            <a:r>
              <a:rPr lang="da-DK" sz="1333" b="1" dirty="0"/>
              <a:t>ASTM </a:t>
            </a:r>
            <a:r>
              <a:rPr lang="en-US" sz="1333" b="1" dirty="0"/>
              <a:t>Committee C09 on Concrete and Concrete Aggregates</a:t>
            </a:r>
          </a:p>
          <a:p>
            <a:pPr lvl="2"/>
            <a:r>
              <a:rPr lang="da-DK" sz="900" dirty="0"/>
              <a:t>C09.25 - Organic Materials for Bonding</a:t>
            </a:r>
          </a:p>
          <a:p>
            <a:pPr lvl="1"/>
            <a:r>
              <a:rPr lang="da-DK" sz="1330" b="1" dirty="0"/>
              <a:t>ASTM </a:t>
            </a:r>
            <a:r>
              <a:rPr lang="en-US" sz="1330" b="1" i="0" dirty="0">
                <a:solidFill>
                  <a:srgbClr val="232F3A"/>
                </a:solidFill>
                <a:effectLst/>
                <a:highlight>
                  <a:srgbClr val="FFFFFF"/>
                </a:highlight>
              </a:rPr>
              <a:t>Committee F42 on Additive Manufacturing Technologies</a:t>
            </a:r>
          </a:p>
          <a:p>
            <a:pPr lvl="2"/>
            <a:r>
              <a:rPr lang="en-US" sz="900" b="0" i="0" dirty="0">
                <a:solidFill>
                  <a:srgbClr val="232F3A"/>
                </a:solidFill>
                <a:effectLst/>
                <a:highlight>
                  <a:srgbClr val="FFFFFF"/>
                </a:highlight>
              </a:rPr>
              <a:t>F42.07.07 - Construction</a:t>
            </a:r>
          </a:p>
          <a:p>
            <a:pPr lvl="1" indent="-317485">
              <a:spcBef>
                <a:spcPts val="463"/>
              </a:spcBef>
              <a:defRPr/>
            </a:pPr>
            <a:r>
              <a:rPr lang="en-US" sz="1330" b="1" dirty="0">
                <a:latin typeface="Verdana"/>
                <a:ea typeface="Verdana"/>
              </a:rPr>
              <a:t>The International Federation for Structural Concrete (fib)</a:t>
            </a:r>
          </a:p>
          <a:p>
            <a:pPr lvl="2" indent="-317485">
              <a:defRPr/>
            </a:pPr>
            <a:r>
              <a:rPr lang="en-US" sz="900" dirty="0">
                <a:latin typeface="Verdana"/>
                <a:ea typeface="Verdana"/>
              </a:rPr>
              <a:t>TG2.11 Structures Made by Digital Fabrication</a:t>
            </a:r>
          </a:p>
          <a:p>
            <a:pPr lvl="1"/>
            <a:r>
              <a:rPr lang="da-DK" sz="1333" b="1" dirty="0"/>
              <a:t>ISO Technical Committee/261 – Additive Manufacturing</a:t>
            </a:r>
            <a:endParaRPr lang="en-US" sz="1333" b="1" dirty="0"/>
          </a:p>
          <a:p>
            <a:pPr lvl="2"/>
            <a:r>
              <a:rPr lang="en-US" sz="900" dirty="0"/>
              <a:t>ISO/TC 261/JG 80 - Joint ISO/TC 261-ASTM F42 Group:                                                                                                                             Quality requirements for additive manufacturing in building &amp; construction (structural and infrastructure elements)</a:t>
            </a:r>
            <a:endParaRPr lang="da-DK" sz="900" dirty="0"/>
          </a:p>
          <a:p>
            <a:pPr lvl="1"/>
            <a:r>
              <a:rPr lang="da-DK" sz="1330" b="1" i="0" dirty="0">
                <a:solidFill>
                  <a:srgbClr val="232F3A"/>
                </a:solidFill>
                <a:effectLst/>
                <a:highlight>
                  <a:srgbClr val="FFFFFF"/>
                </a:highlight>
              </a:rPr>
              <a:t>NIST – National Institute of Standards and Technology</a:t>
            </a:r>
          </a:p>
          <a:p>
            <a:pPr lvl="2"/>
            <a:r>
              <a:rPr lang="en-US" sz="900" dirty="0">
                <a:solidFill>
                  <a:srgbClr val="232F3A"/>
                </a:solidFill>
                <a:highlight>
                  <a:srgbClr val="FFFFFF"/>
                </a:highlight>
              </a:rPr>
              <a:t>Data Management and Fusion for AM Industrialization</a:t>
            </a:r>
            <a:endParaRPr lang="da-DK" sz="900" dirty="0">
              <a:solidFill>
                <a:srgbClr val="232F3A"/>
              </a:solidFill>
              <a:highlight>
                <a:srgbClr val="FFFFFF"/>
              </a:highlight>
            </a:endParaRPr>
          </a:p>
          <a:p>
            <a:pPr lvl="2"/>
            <a:r>
              <a:rPr lang="da-DK" sz="900" dirty="0">
                <a:solidFill>
                  <a:srgbClr val="232F3A"/>
                </a:solidFill>
                <a:highlight>
                  <a:srgbClr val="FFFFFF"/>
                </a:highlight>
              </a:rPr>
              <a:t>Infrastructure Materials Group</a:t>
            </a:r>
          </a:p>
          <a:p>
            <a:pPr lvl="2"/>
            <a:r>
              <a:rPr lang="da-DK" sz="900" b="0" i="0" dirty="0">
                <a:solidFill>
                  <a:srgbClr val="232F3A"/>
                </a:solidFill>
                <a:effectLst/>
                <a:highlight>
                  <a:srgbClr val="FFFFFF"/>
                </a:highlight>
              </a:rPr>
              <a:t>Metrology</a:t>
            </a:r>
          </a:p>
          <a:p>
            <a:pPr lvl="1"/>
            <a:r>
              <a:rPr lang="da-DK" sz="1330" b="1" i="0" dirty="0">
                <a:solidFill>
                  <a:srgbClr val="232F3A"/>
                </a:solidFill>
                <a:effectLst/>
                <a:highlight>
                  <a:srgbClr val="FFFFFF"/>
                </a:highlight>
              </a:rPr>
              <a:t>RILEM - </a:t>
            </a:r>
            <a:r>
              <a:rPr lang="en-US" sz="1330" b="1" i="0" dirty="0">
                <a:solidFill>
                  <a:srgbClr val="232F3A"/>
                </a:solidFill>
                <a:effectLst/>
                <a:highlight>
                  <a:srgbClr val="FFFFFF"/>
                </a:highlight>
              </a:rPr>
              <a:t>International Union of Laboratories and Experts in Construction Materials, Systems and Structures</a:t>
            </a:r>
          </a:p>
          <a:p>
            <a:pPr marL="1183639" marR="37627" lvl="2" indent="-228600" algn="l" defTabSz="846625" rtl="0" eaLnBrk="1" fontAlgn="auto" latinLnBrk="0" hangingPunct="1">
              <a:lnSpc>
                <a:spcPct val="100000"/>
              </a:lnSpc>
              <a:spcBef>
                <a:spcPts val="463"/>
              </a:spcBef>
              <a:spcAft>
                <a:spcPts val="0"/>
              </a:spcAft>
              <a:buClrTx/>
              <a:buSzPct val="100000"/>
              <a:buFontTx/>
              <a:buChar char="•"/>
              <a:tabLst/>
              <a:defRPr/>
            </a:pPr>
            <a:r>
              <a:rPr kumimoji="0" lang="en-US" sz="900" b="0" i="0" u="none" strike="noStrike" kern="0" cap="none" spc="0" normalizeH="0" baseline="0" noProof="0" dirty="0">
                <a:ln>
                  <a:noFill/>
                </a:ln>
                <a:solidFill>
                  <a:srgbClr val="232F3A"/>
                </a:solidFill>
                <a:effectLst/>
                <a:highlight>
                  <a:srgbClr val="FFFFFF"/>
                </a:highlight>
                <a:uLnTx/>
                <a:uFill>
                  <a:solidFill>
                    <a:srgbClr val="000000"/>
                  </a:solidFill>
                </a:uFill>
                <a:latin typeface="Verdana"/>
                <a:ea typeface="Verdana"/>
                <a:sym typeface="Verdana"/>
              </a:rPr>
              <a:t>Digital Fabrication</a:t>
            </a:r>
          </a:p>
          <a:p>
            <a:pPr lvl="1"/>
            <a:r>
              <a:rPr lang="da-DK" sz="1330" b="1" i="0" dirty="0">
                <a:solidFill>
                  <a:srgbClr val="232F3A"/>
                </a:solidFill>
                <a:effectLst/>
                <a:highlight>
                  <a:srgbClr val="FFFFFF"/>
                </a:highlight>
              </a:rPr>
              <a:t>UL Solutions</a:t>
            </a:r>
          </a:p>
          <a:p>
            <a:pPr lvl="2"/>
            <a:r>
              <a:rPr lang="da-DK" sz="900" dirty="0">
                <a:solidFill>
                  <a:srgbClr val="232F3A"/>
                </a:solidFill>
                <a:highlight>
                  <a:srgbClr val="FFFFFF"/>
                </a:highlight>
              </a:rPr>
              <a:t>UL 3401 - </a:t>
            </a:r>
            <a:r>
              <a:rPr lang="en-US" sz="900" i="0" dirty="0">
                <a:solidFill>
                  <a:srgbClr val="333333"/>
                </a:solidFill>
                <a:effectLst/>
                <a:highlight>
                  <a:srgbClr val="FCFCFC"/>
                </a:highlight>
              </a:rPr>
              <a:t>Outline of Investigation for 3D Printed Building Construction</a:t>
            </a:r>
          </a:p>
          <a:p>
            <a:pPr lvl="2"/>
            <a:endParaRPr lang="da-DK" sz="1308" b="1" i="0" dirty="0">
              <a:solidFill>
                <a:srgbClr val="232F3A"/>
              </a:solidFill>
              <a:effectLst/>
              <a:highlight>
                <a:srgbClr val="FFFFFF"/>
              </a:highlight>
            </a:endParaRPr>
          </a:p>
          <a:p>
            <a:pPr lvl="1"/>
            <a:endParaRPr lang="da-DK" sz="1330" b="1" i="0" dirty="0">
              <a:solidFill>
                <a:srgbClr val="232F3A"/>
              </a:solidFill>
              <a:effectLst/>
              <a:highlight>
                <a:srgbClr val="FFFFFF"/>
              </a:highlight>
            </a:endParaRPr>
          </a:p>
        </p:txBody>
      </p:sp>
      <p:sp>
        <p:nvSpPr>
          <p:cNvPr id="370" name="Shape 370"/>
          <p:cNvSpPr>
            <a:spLocks noGrp="1"/>
          </p:cNvSpPr>
          <p:nvPr>
            <p:ph type="sldNum" sz="quarter" idx="4"/>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a:pPr/>
              <a:t>57</a:t>
            </a:fld>
            <a:endParaRPr/>
          </a:p>
        </p:txBody>
      </p:sp>
    </p:spTree>
    <p:extLst>
      <p:ext uri="{BB962C8B-B14F-4D97-AF65-F5344CB8AC3E}">
        <p14:creationId xmlns:p14="http://schemas.microsoft.com/office/powerpoint/2010/main" val="2913551503"/>
      </p:ext>
    </p:extLst>
  </p:cSld>
  <p:clrMapOvr>
    <a:masterClrMapping/>
  </p:clrMapOvr>
  <p:transition spd="slow"/>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40C2D15-C4F1-4849-B9DF-79D0CA61D79A}"/>
              </a:ext>
            </a:extLst>
          </p:cNvPr>
          <p:cNvSpPr>
            <a:spLocks noGrp="1"/>
          </p:cNvSpPr>
          <p:nvPr>
            <p:ph type="title"/>
          </p:nvPr>
        </p:nvSpPr>
        <p:spPr/>
        <p:txBody>
          <a:bodyPr/>
          <a:lstStyle/>
          <a:p>
            <a:r>
              <a:rPr lang="en-US" dirty="0"/>
              <a:t>3D / Additive Manufacturing Liaisons</a:t>
            </a:r>
          </a:p>
        </p:txBody>
      </p:sp>
      <p:sp>
        <p:nvSpPr>
          <p:cNvPr id="369" name="Shape 369"/>
          <p:cNvSpPr>
            <a:spLocks noGrp="1"/>
          </p:cNvSpPr>
          <p:nvPr>
            <p:ph type="body" idx="1"/>
          </p:nvPr>
        </p:nvSpPr>
        <p:spPr>
          <a:prstGeom prst="rect">
            <a:avLst/>
          </a:prstGeom>
        </p:spPr>
        <p:txBody>
          <a:bodyPr>
            <a:normAutofit/>
          </a:bodyPr>
          <a:lstStyle/>
          <a:p>
            <a:r>
              <a:rPr lang="en-US" sz="1667" dirty="0"/>
              <a:t>The ASTM International Conference on Additive Manufacturing </a:t>
            </a:r>
            <a:r>
              <a:rPr lang="da-DK" sz="1500" dirty="0"/>
              <a:t>(</a:t>
            </a:r>
            <a:r>
              <a:rPr lang="sv-SE" sz="1167" dirty="0"/>
              <a:t>ICAM 2024 – Oct 28-Nov 1, 2024 – Atlanta, GA</a:t>
            </a:r>
            <a:r>
              <a:rPr lang="da-DK" sz="1167" dirty="0"/>
              <a:t> </a:t>
            </a:r>
            <a:r>
              <a:rPr lang="en-US" sz="1167" dirty="0"/>
              <a:t>)</a:t>
            </a:r>
            <a:r>
              <a:rPr lang="da-DK" sz="1167" dirty="0"/>
              <a:t> -</a:t>
            </a:r>
          </a:p>
          <a:p>
            <a:pPr lvl="1"/>
            <a:r>
              <a:rPr lang="da-DK" sz="1333" dirty="0">
                <a:hlinkClick r:id="rId2"/>
              </a:rPr>
              <a:t>https://amcoe.org/event/icam2024/</a:t>
            </a:r>
            <a:endParaRPr lang="da-DK" sz="1333" dirty="0"/>
          </a:p>
          <a:p>
            <a:pPr lvl="2"/>
            <a:r>
              <a:rPr lang="da-DK" sz="1100" dirty="0"/>
              <a:t>Alan Sukert chairperson of the IEEE-ISTO PWG Imaging Device Security(IDS) Workgroup participated in the </a:t>
            </a:r>
            <a:r>
              <a:rPr lang="en-US" sz="1100" b="1" dirty="0"/>
              <a:t>Industry 4.0: Security Aspects of AM</a:t>
            </a:r>
            <a:r>
              <a:rPr lang="en-US" sz="1100" dirty="0"/>
              <a:t> track within the 2024 ICAM conference. The title of his presentation was </a:t>
            </a:r>
            <a:r>
              <a:rPr lang="en-US" sz="1100" i="1" dirty="0"/>
              <a:t>“Implementing a Cyber Security Certification for the Additive Manufacturing Process”.</a:t>
            </a:r>
          </a:p>
          <a:p>
            <a:pPr lvl="2" algn="just"/>
            <a:r>
              <a:rPr lang="en-US" sz="1100" dirty="0"/>
              <a:t>Alan’s presentation leveraged some new capabilities recently added to the Common Criteria standard, which can be used to develop Common Criteria certification for a whole digital thread workflow. The new capabilities can be used to validate some of the latest Additive Manufacturing Security efforts being undertaken by NIST.</a:t>
            </a:r>
          </a:p>
          <a:p>
            <a:pPr lvl="2" algn="just"/>
            <a:endParaRPr lang="en-US" sz="1100" dirty="0"/>
          </a:p>
          <a:p>
            <a:pPr marL="355112" marR="37627" lvl="0" indent="-317485" algn="l" defTabSz="846625" rtl="0" eaLnBrk="1" fontAlgn="auto" latinLnBrk="0" hangingPunct="1">
              <a:lnSpc>
                <a:spcPct val="100000"/>
              </a:lnSpc>
              <a:spcBef>
                <a:spcPts val="463"/>
              </a:spcBef>
              <a:spcAft>
                <a:spcPts val="0"/>
              </a:spcAft>
              <a:buClrTx/>
              <a:buSzPct val="100000"/>
              <a:buFontTx/>
              <a:buChar char="•"/>
              <a:tabLst/>
              <a:defRPr/>
            </a:pPr>
            <a:r>
              <a:rPr kumimoji="0" lang="da-DK" sz="1670" b="0" i="0" u="none" strike="noStrike" kern="0" cap="none" spc="0" normalizeH="0" baseline="0" noProof="0" dirty="0">
                <a:ln>
                  <a:noFill/>
                </a:ln>
                <a:solidFill>
                  <a:srgbClr val="000000"/>
                </a:solidFill>
                <a:effectLst/>
                <a:uLnTx/>
                <a:uFill>
                  <a:solidFill>
                    <a:srgbClr val="000000"/>
                  </a:solidFill>
                </a:uFill>
                <a:latin typeface="Verdana"/>
                <a:ea typeface="Verdana"/>
                <a:sym typeface="Verdana"/>
              </a:rPr>
              <a:t>ASTM </a:t>
            </a:r>
            <a:r>
              <a:rPr kumimoji="0" lang="en-US" sz="1670" b="0" i="0" u="none" strike="noStrike" kern="0" cap="none" spc="0" normalizeH="0" baseline="0" noProof="0" dirty="0">
                <a:ln>
                  <a:noFill/>
                </a:ln>
                <a:solidFill>
                  <a:srgbClr val="000000"/>
                </a:solidFill>
                <a:effectLst/>
                <a:uLnTx/>
                <a:uFill>
                  <a:solidFill>
                    <a:srgbClr val="000000"/>
                  </a:solidFill>
                </a:uFill>
                <a:latin typeface="Verdana"/>
                <a:ea typeface="Verdana"/>
                <a:sym typeface="Verdana"/>
              </a:rPr>
              <a:t>Committee F42 on Additive Manufacturing Technologies </a:t>
            </a:r>
            <a:r>
              <a:rPr kumimoji="0" lang="en-US" sz="1500" b="0" i="0" u="none" strike="noStrike" kern="0" cap="none" spc="0" normalizeH="0" baseline="0" noProof="0" dirty="0">
                <a:ln>
                  <a:noFill/>
                </a:ln>
                <a:solidFill>
                  <a:srgbClr val="000000"/>
                </a:solidFill>
                <a:effectLst/>
                <a:uLnTx/>
                <a:uFill>
                  <a:solidFill>
                    <a:srgbClr val="000000"/>
                  </a:solidFill>
                </a:uFill>
                <a:latin typeface="Verdana"/>
                <a:ea typeface="Verdana"/>
                <a:sym typeface="Verdana"/>
              </a:rPr>
              <a:t>-</a:t>
            </a:r>
            <a:endParaRPr kumimoji="0" lang="en-US" sz="2100" b="0" i="0" u="none" strike="noStrike" kern="0" cap="none" spc="0" normalizeH="0" baseline="0" noProof="0" dirty="0">
              <a:ln>
                <a:noFill/>
              </a:ln>
              <a:solidFill>
                <a:srgbClr val="000000"/>
              </a:solidFill>
              <a:effectLst/>
              <a:uLnTx/>
              <a:uFill>
                <a:solidFill>
                  <a:srgbClr val="000000"/>
                </a:solidFill>
              </a:uFill>
              <a:latin typeface="Verdana"/>
              <a:ea typeface="Verdana"/>
              <a:sym typeface="Verdana"/>
            </a:endParaRPr>
          </a:p>
          <a:p>
            <a:pPr marL="783590" marR="37627" lvl="1" indent="-285750" algn="l" defTabSz="846625" rtl="0" eaLnBrk="1" fontAlgn="auto" latinLnBrk="0" hangingPunct="1">
              <a:lnSpc>
                <a:spcPct val="100000"/>
              </a:lnSpc>
              <a:spcBef>
                <a:spcPts val="400"/>
              </a:spcBef>
              <a:spcAft>
                <a:spcPts val="0"/>
              </a:spcAft>
              <a:buClrTx/>
              <a:buSzPct val="100000"/>
              <a:buFontTx/>
              <a:buChar char="•"/>
              <a:tabLst/>
              <a:defRPr/>
            </a:pPr>
            <a:r>
              <a:rPr kumimoji="0" lang="en-US" sz="1330" b="0" i="0" u="none" strike="noStrike" kern="0" cap="none" spc="0" normalizeH="0" baseline="0" noProof="0" dirty="0">
                <a:ln>
                  <a:noFill/>
                </a:ln>
                <a:solidFill>
                  <a:srgbClr val="000000"/>
                </a:solidFill>
                <a:effectLst/>
                <a:uLnTx/>
                <a:uFill>
                  <a:solidFill>
                    <a:srgbClr val="000000"/>
                  </a:solidFill>
                </a:uFill>
                <a:latin typeface="Verdana"/>
                <a:ea typeface="Verdana"/>
                <a:sym typeface="Verdana"/>
                <a:hlinkClick r:id="rId3"/>
              </a:rPr>
              <a:t>https://www.astm.org/COMMITTEE/F42.htm</a:t>
            </a:r>
            <a:endParaRPr kumimoji="0" lang="en-US" sz="1330" b="0" i="0" u="none" strike="noStrike" kern="0" cap="none" spc="0" normalizeH="0" baseline="0" noProof="0" dirty="0">
              <a:ln>
                <a:noFill/>
              </a:ln>
              <a:solidFill>
                <a:srgbClr val="000000"/>
              </a:solidFill>
              <a:effectLst/>
              <a:uLnTx/>
              <a:uFill>
                <a:solidFill>
                  <a:srgbClr val="000000"/>
                </a:solidFill>
              </a:uFill>
              <a:latin typeface="Verdana"/>
              <a:ea typeface="Verdana"/>
              <a:sym typeface="Verdana"/>
            </a:endParaRPr>
          </a:p>
          <a:p>
            <a:pPr lvl="2" indent="-285750">
              <a:spcBef>
                <a:spcPts val="400"/>
              </a:spcBef>
              <a:defRPr/>
            </a:pPr>
            <a:r>
              <a:rPr lang="en-US" sz="1100" dirty="0">
                <a:latin typeface="Verdana"/>
                <a:ea typeface="Verdana"/>
              </a:rPr>
              <a:t>Paul Tykodi has been invited to participate in the activities of ISO/TC 261/JG 80 - Joint ISO/TC 261-ASTM F42 Group: Quality requirements for additive manufacturing in building &amp; construction (structural and infrastructure elements) on behalf of the PWG.</a:t>
            </a:r>
          </a:p>
          <a:p>
            <a:pPr lvl="2" indent="-285750">
              <a:spcBef>
                <a:spcPts val="400"/>
              </a:spcBef>
              <a:defRPr/>
            </a:pPr>
            <a:r>
              <a:rPr kumimoji="0" lang="en-US" sz="1100" b="0" i="0" u="none" strike="noStrike" kern="0" cap="none" spc="0" normalizeH="0" baseline="0" noProof="0" dirty="0">
                <a:ln>
                  <a:noFill/>
                </a:ln>
                <a:solidFill>
                  <a:srgbClr val="000000"/>
                </a:solidFill>
                <a:effectLst/>
                <a:uLnTx/>
                <a:uFill>
                  <a:solidFill>
                    <a:srgbClr val="000000"/>
                  </a:solidFill>
                </a:uFill>
                <a:latin typeface="Verdana"/>
                <a:ea typeface="Verdana"/>
                <a:sym typeface="Verdana"/>
              </a:rPr>
              <a:t>To participate, Paul had to become a member of ASTM F42 and its subcommittee F42.07.07 Construction.</a:t>
            </a:r>
            <a:endParaRPr lang="en-US" sz="1100" dirty="0">
              <a:latin typeface="Verdana"/>
              <a:ea typeface="Verdana"/>
            </a:endParaRPr>
          </a:p>
          <a:p>
            <a:pPr lvl="2" indent="-285750">
              <a:spcBef>
                <a:spcPts val="400"/>
              </a:spcBef>
              <a:defRPr/>
            </a:pPr>
            <a:r>
              <a:rPr lang="en-US" sz="1100" dirty="0">
                <a:latin typeface="Verdana"/>
                <a:ea typeface="Verdana"/>
              </a:rPr>
              <a:t>Membership was achieved by leveraging the existing liaison agreement between the IEEE-ISTO PWG and ASTM F42.</a:t>
            </a:r>
            <a:endParaRPr kumimoji="0" lang="en-US" sz="1100" b="0" i="0" u="none" strike="noStrike" kern="0" cap="none" spc="0" normalizeH="0" baseline="0" noProof="0" dirty="0">
              <a:ln>
                <a:noFill/>
              </a:ln>
              <a:solidFill>
                <a:srgbClr val="000000"/>
              </a:solidFill>
              <a:effectLst/>
              <a:uLnTx/>
              <a:uFill>
                <a:solidFill>
                  <a:srgbClr val="000000"/>
                </a:solidFill>
              </a:uFill>
              <a:latin typeface="Verdana"/>
              <a:ea typeface="Verdana"/>
              <a:sym typeface="Verdana"/>
            </a:endParaRPr>
          </a:p>
          <a:p>
            <a:pPr lvl="1"/>
            <a:endParaRPr lang="en-US" sz="1100" dirty="0"/>
          </a:p>
          <a:p>
            <a:endParaRPr lang="en-US" sz="1667" dirty="0"/>
          </a:p>
        </p:txBody>
      </p:sp>
      <p:sp>
        <p:nvSpPr>
          <p:cNvPr id="370" name="Shape 370"/>
          <p:cNvSpPr>
            <a:spLocks noGrp="1"/>
          </p:cNvSpPr>
          <p:nvPr>
            <p:ph type="sldNum" sz="quarter" idx="4"/>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a:pPr/>
              <a:t>58</a:t>
            </a:fld>
            <a:endParaRPr/>
          </a:p>
        </p:txBody>
      </p:sp>
    </p:spTree>
    <p:extLst>
      <p:ext uri="{BB962C8B-B14F-4D97-AF65-F5344CB8AC3E}">
        <p14:creationId xmlns:p14="http://schemas.microsoft.com/office/powerpoint/2010/main" val="2053400430"/>
      </p:ext>
    </p:extLst>
  </p:cSld>
  <p:clrMapOvr>
    <a:masterClrMapping/>
  </p:clrMapOvr>
  <p:transition spd="slow"/>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EB1BCB-7D83-FA50-3EDE-0D2FDF9CE86C}"/>
              </a:ext>
            </a:extLst>
          </p:cNvPr>
          <p:cNvSpPr>
            <a:spLocks noGrp="1"/>
          </p:cNvSpPr>
          <p:nvPr>
            <p:ph type="title"/>
          </p:nvPr>
        </p:nvSpPr>
        <p:spPr/>
        <p:txBody>
          <a:bodyPr/>
          <a:lstStyle/>
          <a:p>
            <a:r>
              <a:rPr lang="en-US" dirty="0"/>
              <a:t>3D / Additive Manufacturing Liaisons</a:t>
            </a:r>
          </a:p>
        </p:txBody>
      </p:sp>
      <p:sp>
        <p:nvSpPr>
          <p:cNvPr id="3" name="Text Placeholder 2">
            <a:extLst>
              <a:ext uri="{FF2B5EF4-FFF2-40B4-BE49-F238E27FC236}">
                <a16:creationId xmlns:a16="http://schemas.microsoft.com/office/drawing/2014/main" id="{FDFB6102-2AD9-3197-9F27-5E195E9EC696}"/>
              </a:ext>
            </a:extLst>
          </p:cNvPr>
          <p:cNvSpPr>
            <a:spLocks noGrp="1"/>
          </p:cNvSpPr>
          <p:nvPr>
            <p:ph type="body" idx="1"/>
          </p:nvPr>
        </p:nvSpPr>
        <p:spPr/>
        <p:txBody>
          <a:bodyPr>
            <a:normAutofit/>
          </a:bodyPr>
          <a:lstStyle/>
          <a:p>
            <a:pPr>
              <a:defRPr/>
            </a:pPr>
            <a:r>
              <a:rPr lang="en-US" sz="1600" dirty="0">
                <a:latin typeface="Verdana"/>
                <a:ea typeface="Verdana"/>
              </a:rPr>
              <a:t>Formnext Tradeshow Related Activities</a:t>
            </a:r>
          </a:p>
          <a:p>
            <a:pPr lvl="1">
              <a:defRPr/>
            </a:pPr>
            <a:endParaRPr lang="en-US" sz="1100" dirty="0">
              <a:latin typeface="Verdana"/>
              <a:ea typeface="Verdana"/>
            </a:endParaRPr>
          </a:p>
          <a:p>
            <a:pPr lvl="1">
              <a:defRPr/>
            </a:pPr>
            <a:r>
              <a:rPr lang="en-US" sz="1330" b="1" dirty="0">
                <a:latin typeface="Verdana"/>
                <a:ea typeface="Verdana"/>
              </a:rPr>
              <a:t>The Standards Forum </a:t>
            </a:r>
            <a:r>
              <a:rPr lang="en-US" sz="1330" dirty="0">
                <a:latin typeface="Verdana"/>
                <a:ea typeface="Verdana"/>
              </a:rPr>
              <a:t>hosted by Formnext and sponsored by ASTM Center of Excellence with assistance from the US Commercial Service will occur on either the first or second day of the upcoming Formnext Tradeshow in Frankfurt, Germany</a:t>
            </a:r>
          </a:p>
          <a:p>
            <a:pPr lvl="1">
              <a:defRPr/>
            </a:pPr>
            <a:endParaRPr lang="en-US" sz="1100" dirty="0">
              <a:latin typeface="Verdana"/>
              <a:ea typeface="Verdana"/>
            </a:endParaRPr>
          </a:p>
          <a:p>
            <a:pPr lvl="1">
              <a:defRPr/>
            </a:pPr>
            <a:r>
              <a:rPr lang="en-US" sz="1330" b="1" dirty="0">
                <a:latin typeface="Verdana"/>
                <a:ea typeface="Verdana"/>
              </a:rPr>
              <a:t>Formnext Tradeshow </a:t>
            </a:r>
            <a:r>
              <a:rPr lang="en-US" sz="1330" dirty="0">
                <a:latin typeface="Verdana"/>
                <a:ea typeface="Verdana"/>
              </a:rPr>
              <a:t>– November 19-22, 2024 – Frankfurt, Germany - </a:t>
            </a:r>
            <a:r>
              <a:rPr lang="en-US" sz="1330" dirty="0">
                <a:latin typeface="Verdana"/>
                <a:ea typeface="Verdana"/>
                <a:hlinkClick r:id="rId2"/>
              </a:rPr>
              <a:t>https://formnext.mesago.com/frankfurt/en.html</a:t>
            </a:r>
            <a:endParaRPr lang="en-US" sz="1330" dirty="0">
              <a:latin typeface="Verdana"/>
              <a:ea typeface="Verdana"/>
            </a:endParaRPr>
          </a:p>
          <a:p>
            <a:pPr lvl="1">
              <a:defRPr/>
            </a:pPr>
            <a:endParaRPr lang="en-US" sz="1100" dirty="0">
              <a:latin typeface="Verdana"/>
              <a:ea typeface="Verdana"/>
            </a:endParaRPr>
          </a:p>
          <a:p>
            <a:pPr lvl="1">
              <a:defRPr/>
            </a:pPr>
            <a:r>
              <a:rPr lang="en-US" sz="1330" b="1" dirty="0">
                <a:latin typeface="Verdana"/>
                <a:ea typeface="Verdana"/>
              </a:rPr>
              <a:t>Formnext Tradeshow </a:t>
            </a:r>
            <a:r>
              <a:rPr lang="en-US" sz="1330" dirty="0">
                <a:latin typeface="Verdana"/>
                <a:ea typeface="Verdana"/>
              </a:rPr>
              <a:t>– November 18-21, 2025 – Frankfurt, Germany - </a:t>
            </a:r>
            <a:r>
              <a:rPr lang="en-US" sz="1330" dirty="0">
                <a:latin typeface="Verdana"/>
                <a:ea typeface="Verdana"/>
                <a:hlinkClick r:id="rId2"/>
              </a:rPr>
              <a:t>https://formnext.mesago.com/frankfurt/en.html</a:t>
            </a:r>
            <a:endParaRPr lang="en-US" sz="1330" dirty="0">
              <a:latin typeface="Verdana"/>
              <a:ea typeface="Verdana"/>
            </a:endParaRPr>
          </a:p>
          <a:p>
            <a:pPr lvl="1">
              <a:defRPr/>
            </a:pPr>
            <a:endParaRPr lang="en-US" sz="1100" dirty="0">
              <a:latin typeface="Verdana"/>
              <a:ea typeface="Verdana"/>
            </a:endParaRPr>
          </a:p>
          <a:p>
            <a:pPr lvl="1">
              <a:defRPr/>
            </a:pPr>
            <a:r>
              <a:rPr lang="en-US" sz="1330" b="1" dirty="0">
                <a:latin typeface="Verdana"/>
                <a:ea typeface="Verdana"/>
              </a:rPr>
              <a:t>Formnext Chicago </a:t>
            </a:r>
            <a:r>
              <a:rPr lang="en-US" sz="1330" dirty="0">
                <a:latin typeface="Verdana"/>
                <a:ea typeface="Verdana"/>
              </a:rPr>
              <a:t>– Scheduled for April 2025 has been postponed</a:t>
            </a:r>
            <a:endParaRPr kumimoji="0" lang="en-US" sz="1100" b="0" i="0" u="none" strike="noStrike" kern="0" cap="none" spc="0" normalizeH="0" baseline="0" noProof="0" dirty="0">
              <a:ln>
                <a:noFill/>
              </a:ln>
              <a:solidFill>
                <a:srgbClr val="000000"/>
              </a:solidFill>
              <a:effectLst/>
              <a:uLnTx/>
              <a:uFill>
                <a:solidFill>
                  <a:srgbClr val="000000"/>
                </a:solidFill>
              </a:uFill>
              <a:latin typeface="Verdana"/>
              <a:ea typeface="Verdana"/>
              <a:sym typeface="Verdana"/>
            </a:endParaRPr>
          </a:p>
          <a:p>
            <a:pPr marL="783590" marR="37627" lvl="1" indent="-285750" algn="l" defTabSz="846625" rtl="0" eaLnBrk="1" fontAlgn="auto" latinLnBrk="0" hangingPunct="1">
              <a:lnSpc>
                <a:spcPct val="100000"/>
              </a:lnSpc>
              <a:spcBef>
                <a:spcPts val="400"/>
              </a:spcBef>
              <a:spcAft>
                <a:spcPts val="0"/>
              </a:spcAft>
              <a:buClrTx/>
              <a:buSzPct val="100000"/>
              <a:buFontTx/>
              <a:buChar char="•"/>
              <a:tabLst/>
              <a:defRPr/>
            </a:pPr>
            <a:endParaRPr kumimoji="0" lang="en-US" sz="1100" b="0" i="0" u="none" strike="noStrike" kern="0" cap="none" spc="0" normalizeH="0" baseline="0" noProof="0" dirty="0">
              <a:ln>
                <a:noFill/>
              </a:ln>
              <a:solidFill>
                <a:srgbClr val="000000"/>
              </a:solidFill>
              <a:effectLst/>
              <a:uLnTx/>
              <a:uFill>
                <a:solidFill>
                  <a:srgbClr val="000000"/>
                </a:solidFill>
              </a:uFill>
              <a:latin typeface="Verdana"/>
              <a:ea typeface="Verdana"/>
              <a:sym typeface="Verdana"/>
            </a:endParaRPr>
          </a:p>
          <a:p>
            <a:pPr marL="355112" marR="37627" lvl="0" indent="-317485" algn="l" defTabSz="846625" rtl="0" eaLnBrk="1" fontAlgn="auto" latinLnBrk="0" hangingPunct="1">
              <a:lnSpc>
                <a:spcPct val="100000"/>
              </a:lnSpc>
              <a:spcBef>
                <a:spcPts val="463"/>
              </a:spcBef>
              <a:spcAft>
                <a:spcPts val="0"/>
              </a:spcAft>
              <a:buClrTx/>
              <a:buSzPct val="100000"/>
              <a:buFontTx/>
              <a:buChar char="•"/>
              <a:tabLst/>
              <a:defRPr/>
            </a:pPr>
            <a:endParaRPr lang="en-US" sz="1100" dirty="0">
              <a:latin typeface="Verdana"/>
              <a:ea typeface="Verdana"/>
            </a:endParaRPr>
          </a:p>
          <a:p>
            <a:pPr marL="783590" marR="37627" lvl="1" indent="-285750" algn="l" defTabSz="846625" rtl="0" eaLnBrk="1" fontAlgn="auto" latinLnBrk="0" hangingPunct="1">
              <a:lnSpc>
                <a:spcPct val="100000"/>
              </a:lnSpc>
              <a:spcBef>
                <a:spcPts val="400"/>
              </a:spcBef>
              <a:spcAft>
                <a:spcPts val="0"/>
              </a:spcAft>
              <a:buClrTx/>
              <a:buSzPct val="100000"/>
              <a:buFontTx/>
              <a:buChar char="•"/>
              <a:tabLst/>
              <a:defRPr/>
            </a:pPr>
            <a:endParaRPr kumimoji="0" lang="en-US" sz="1200" b="0" i="0" u="none" strike="noStrike" kern="0" cap="none" spc="0" normalizeH="0" baseline="0" noProof="0" dirty="0">
              <a:ln>
                <a:noFill/>
              </a:ln>
              <a:solidFill>
                <a:srgbClr val="000000"/>
              </a:solidFill>
              <a:effectLst/>
              <a:uLnTx/>
              <a:uFill>
                <a:solidFill>
                  <a:srgbClr val="000000"/>
                </a:solidFill>
              </a:uFill>
              <a:latin typeface="Verdana"/>
              <a:ea typeface="Verdana"/>
              <a:sym typeface="Verdana"/>
            </a:endParaRPr>
          </a:p>
          <a:p>
            <a:endParaRPr lang="en-US" dirty="0"/>
          </a:p>
        </p:txBody>
      </p:sp>
      <p:sp>
        <p:nvSpPr>
          <p:cNvPr id="4" name="Slide Number Placeholder 3">
            <a:extLst>
              <a:ext uri="{FF2B5EF4-FFF2-40B4-BE49-F238E27FC236}">
                <a16:creationId xmlns:a16="http://schemas.microsoft.com/office/drawing/2014/main" id="{175221CD-D0F0-05B1-0214-67E231F2F1DA}"/>
              </a:ext>
            </a:extLst>
          </p:cNvPr>
          <p:cNvSpPr>
            <a:spLocks noGrp="1"/>
          </p:cNvSpPr>
          <p:nvPr>
            <p:ph type="sldNum" sz="quarter" idx="4"/>
          </p:nvPr>
        </p:nvSpPr>
        <p:spPr/>
        <p:txBody>
          <a:bodyPr/>
          <a:lstStyle/>
          <a:p>
            <a:fld id="{86CB4B4D-7CA3-9044-876B-883B54F8677D}" type="slidenum">
              <a:rPr lang="en-US" smtClean="0"/>
              <a:pPr/>
              <a:t>59</a:t>
            </a:fld>
            <a:endParaRPr lang="en-US" dirty="0"/>
          </a:p>
        </p:txBody>
      </p:sp>
    </p:spTree>
    <p:extLst>
      <p:ext uri="{BB962C8B-B14F-4D97-AF65-F5344CB8AC3E}">
        <p14:creationId xmlns:p14="http://schemas.microsoft.com/office/powerpoint/2010/main" val="2138624074"/>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Shape 101"/>
          <p:cNvSpPr>
            <a:spLocks noGrp="1"/>
          </p:cNvSpPr>
          <p:nvPr>
            <p:ph type="body" idx="1"/>
          </p:nvPr>
        </p:nvSpPr>
        <p:spPr>
          <a:prstGeom prst="rect">
            <a:avLst/>
          </a:prstGeom>
        </p:spPr>
        <p:txBody>
          <a:bodyPr/>
          <a:lstStyle/>
          <a:p>
            <a:pPr marL="33865" indent="0">
              <a:buNone/>
            </a:pPr>
            <a:r>
              <a:rPr dirty="0"/>
              <a:t>PWG standards may include the known use of essential patents and patent applications provided the PWG Chair receives assurance from the patent holder or applicant with respect to patents whose infringement is, or in the case of patent applications, potential future infringement the applicant asserts will be, unavoidable in a compliant implementation of either mandatory or optional portions of the standard. This assurance shall be provided without coercion.</a:t>
            </a:r>
          </a:p>
        </p:txBody>
      </p:sp>
      <p:sp>
        <p:nvSpPr>
          <p:cNvPr id="100" name="Shape 100"/>
          <p:cNvSpPr>
            <a:spLocks noGrp="1"/>
          </p:cNvSpPr>
          <p:nvPr>
            <p:ph type="title"/>
          </p:nvPr>
        </p:nvSpPr>
        <p:spPr>
          <a:prstGeom prst="rect">
            <a:avLst/>
          </a:prstGeom>
        </p:spPr>
        <p:txBody>
          <a:bodyPr/>
          <a:lstStyle/>
          <a:p>
            <a:r>
              <a:t>PWG Patent Statement</a:t>
            </a:r>
          </a:p>
        </p:txBody>
      </p:sp>
    </p:spTree>
  </p:cSld>
  <p:clrMapOvr>
    <a:masterClrMapping/>
  </p:clrMapOvr>
  <p:transition spd="slow"/>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EB1BCB-7D83-FA50-3EDE-0D2FDF9CE86C}"/>
              </a:ext>
            </a:extLst>
          </p:cNvPr>
          <p:cNvSpPr>
            <a:spLocks noGrp="1"/>
          </p:cNvSpPr>
          <p:nvPr>
            <p:ph type="title"/>
          </p:nvPr>
        </p:nvSpPr>
        <p:spPr/>
        <p:txBody>
          <a:bodyPr/>
          <a:lstStyle/>
          <a:p>
            <a:r>
              <a:rPr lang="en-US" dirty="0"/>
              <a:t>3D / Additive Manufacturing Liaisons</a:t>
            </a:r>
          </a:p>
        </p:txBody>
      </p:sp>
      <p:sp>
        <p:nvSpPr>
          <p:cNvPr id="3" name="Text Placeholder 2">
            <a:extLst>
              <a:ext uri="{FF2B5EF4-FFF2-40B4-BE49-F238E27FC236}">
                <a16:creationId xmlns:a16="http://schemas.microsoft.com/office/drawing/2014/main" id="{FDFB6102-2AD9-3197-9F27-5E195E9EC696}"/>
              </a:ext>
            </a:extLst>
          </p:cNvPr>
          <p:cNvSpPr>
            <a:spLocks noGrp="1"/>
          </p:cNvSpPr>
          <p:nvPr>
            <p:ph type="body" idx="1"/>
          </p:nvPr>
        </p:nvSpPr>
        <p:spPr/>
        <p:txBody>
          <a:bodyPr/>
          <a:lstStyle/>
          <a:p>
            <a:pPr marL="355112" marR="37627" lvl="0" indent="-317485" algn="l" defTabSz="846625" rtl="0" eaLnBrk="1" fontAlgn="auto" latinLnBrk="0" hangingPunct="1">
              <a:lnSpc>
                <a:spcPct val="100000"/>
              </a:lnSpc>
              <a:spcBef>
                <a:spcPts val="463"/>
              </a:spcBef>
              <a:spcAft>
                <a:spcPts val="0"/>
              </a:spcAft>
              <a:buClrTx/>
              <a:buSzPct val="100000"/>
              <a:buFontTx/>
              <a:buChar char="•"/>
              <a:tabLst/>
              <a:defRPr/>
            </a:pPr>
            <a:r>
              <a:rPr kumimoji="0" lang="en-US" sz="1500" b="0" i="0" u="none" strike="noStrike" kern="0" cap="none" spc="0" normalizeH="0" baseline="0" noProof="0" dirty="0">
                <a:ln>
                  <a:noFill/>
                </a:ln>
                <a:solidFill>
                  <a:srgbClr val="000000"/>
                </a:solidFill>
                <a:effectLst/>
                <a:uLnTx/>
                <a:uFill>
                  <a:solidFill>
                    <a:srgbClr val="000000"/>
                  </a:solidFill>
                </a:uFill>
                <a:latin typeface="Verdana"/>
                <a:ea typeface="Verdana"/>
                <a:sym typeface="Verdana"/>
              </a:rPr>
              <a:t>America Makes &amp; ANSI Additive Manufacturing Standardization Collaborative (AMSC) - </a:t>
            </a:r>
          </a:p>
          <a:p>
            <a:pPr marL="783590" marR="37627" lvl="1" indent="-285750" algn="l" defTabSz="846625" rtl="0" eaLnBrk="1" fontAlgn="auto" latinLnBrk="0" hangingPunct="1">
              <a:lnSpc>
                <a:spcPct val="100000"/>
              </a:lnSpc>
              <a:spcBef>
                <a:spcPts val="400"/>
              </a:spcBef>
              <a:spcAft>
                <a:spcPts val="0"/>
              </a:spcAft>
              <a:buClrTx/>
              <a:buSzPct val="100000"/>
              <a:buFontTx/>
              <a:buChar char="•"/>
              <a:tabLst/>
              <a:defRPr/>
            </a:pPr>
            <a:r>
              <a:rPr kumimoji="0" lang="en-US" sz="1200" b="0" i="0" u="sng" strike="noStrike" kern="0" cap="none" spc="0" normalizeH="0" baseline="0" noProof="0" dirty="0">
                <a:ln>
                  <a:noFill/>
                </a:ln>
                <a:solidFill>
                  <a:srgbClr val="000000"/>
                </a:solidFill>
                <a:effectLst/>
                <a:uLnTx/>
                <a:uFill>
                  <a:solidFill>
                    <a:srgbClr val="000000"/>
                  </a:solidFill>
                </a:uFill>
                <a:latin typeface="Verdana"/>
                <a:ea typeface="Verdana"/>
                <a:sym typeface="Verdana"/>
                <a:hlinkClick r:id="rId2"/>
              </a:rPr>
              <a:t>https://www.ansi.org/standards-coordination/collaboratives-activities/additive-manufacturing-collaborative</a:t>
            </a:r>
            <a:r>
              <a:rPr kumimoji="0" lang="en-US" sz="1200" b="0" i="0" u="sng" strike="noStrike" kern="0" cap="none" spc="0" normalizeH="0" baseline="0" noProof="0" dirty="0">
                <a:ln>
                  <a:noFill/>
                </a:ln>
                <a:solidFill>
                  <a:srgbClr val="000000"/>
                </a:solidFill>
                <a:effectLst/>
                <a:uLnTx/>
                <a:uFill>
                  <a:solidFill>
                    <a:srgbClr val="000000"/>
                  </a:solidFill>
                </a:uFill>
                <a:latin typeface="Verdana"/>
                <a:ea typeface="Verdana"/>
                <a:sym typeface="Verdana"/>
              </a:rPr>
              <a:t>.</a:t>
            </a:r>
            <a:r>
              <a:rPr kumimoji="0" lang="en-US" sz="1200" b="0" i="0" u="none" strike="noStrike" kern="0" cap="none" spc="0" normalizeH="0" baseline="0" noProof="0" dirty="0">
                <a:ln>
                  <a:noFill/>
                </a:ln>
                <a:solidFill>
                  <a:srgbClr val="000000"/>
                </a:solidFill>
                <a:effectLst/>
                <a:uLnTx/>
                <a:uFill>
                  <a:solidFill>
                    <a:srgbClr val="000000"/>
                  </a:solidFill>
                </a:uFill>
                <a:latin typeface="Verdana"/>
                <a:ea typeface="Verdana"/>
                <a:sym typeface="Verdana"/>
              </a:rPr>
              <a:t> </a:t>
            </a:r>
          </a:p>
          <a:p>
            <a:pPr marL="1183639" marR="37627" lvl="2" indent="-228600" algn="l" defTabSz="846625" rtl="0" eaLnBrk="1" fontAlgn="auto" latinLnBrk="0" hangingPunct="1">
              <a:lnSpc>
                <a:spcPct val="100000"/>
              </a:lnSpc>
              <a:spcBef>
                <a:spcPts val="463"/>
              </a:spcBef>
              <a:spcAft>
                <a:spcPts val="0"/>
              </a:spcAft>
              <a:buClrTx/>
              <a:buSzPct val="100000"/>
              <a:buFontTx/>
              <a:buChar char="•"/>
              <a:tabLst/>
              <a:defRPr/>
            </a:pPr>
            <a:r>
              <a:rPr kumimoji="0" lang="en-US" sz="1100" b="0" i="0" u="none" strike="noStrike" kern="0" cap="none" spc="0" normalizeH="0" baseline="0" noProof="0" dirty="0">
                <a:ln>
                  <a:noFill/>
                </a:ln>
                <a:solidFill>
                  <a:srgbClr val="000000"/>
                </a:solidFill>
                <a:effectLst/>
                <a:uLnTx/>
                <a:uFill>
                  <a:solidFill>
                    <a:srgbClr val="000000"/>
                  </a:solidFill>
                </a:uFill>
                <a:latin typeface="Verdana"/>
                <a:ea typeface="Verdana"/>
                <a:sym typeface="Verdana"/>
              </a:rPr>
              <a:t>The IEEE-ISTO Printer Working Group participated in the AMSC version 3 update activities. ANSI announced publication of version 3 on July 17</a:t>
            </a:r>
            <a:r>
              <a:rPr kumimoji="0" lang="en-US" sz="1100" b="0" i="0" u="none" strike="noStrike" kern="0" cap="none" spc="0" normalizeH="0" baseline="30000" noProof="0" dirty="0">
                <a:ln>
                  <a:noFill/>
                </a:ln>
                <a:solidFill>
                  <a:srgbClr val="000000"/>
                </a:solidFill>
                <a:effectLst/>
                <a:uLnTx/>
                <a:uFill>
                  <a:solidFill>
                    <a:srgbClr val="000000"/>
                  </a:solidFill>
                </a:uFill>
                <a:latin typeface="Verdana"/>
                <a:ea typeface="Verdana"/>
                <a:sym typeface="Verdana"/>
              </a:rPr>
              <a:t>th</a:t>
            </a:r>
            <a:r>
              <a:rPr kumimoji="0" lang="en-US" sz="1100" b="0" i="0" u="none" strike="noStrike" kern="0" cap="none" spc="0" normalizeH="0" baseline="0" noProof="0" dirty="0">
                <a:ln>
                  <a:noFill/>
                </a:ln>
                <a:solidFill>
                  <a:srgbClr val="000000"/>
                </a:solidFill>
                <a:effectLst/>
                <a:uLnTx/>
                <a:uFill>
                  <a:solidFill>
                    <a:srgbClr val="000000"/>
                  </a:solidFill>
                </a:uFill>
                <a:latin typeface="Verdana"/>
                <a:ea typeface="Verdana"/>
                <a:sym typeface="Verdana"/>
              </a:rPr>
              <a:t>, 2023.</a:t>
            </a:r>
          </a:p>
          <a:p>
            <a:pPr marL="1183639" marR="37627" lvl="2" indent="-228600" algn="l" defTabSz="846625" rtl="0" eaLnBrk="1" fontAlgn="auto" latinLnBrk="0" hangingPunct="1">
              <a:lnSpc>
                <a:spcPct val="100000"/>
              </a:lnSpc>
              <a:spcBef>
                <a:spcPts val="463"/>
              </a:spcBef>
              <a:spcAft>
                <a:spcPts val="0"/>
              </a:spcAft>
              <a:buClrTx/>
              <a:buSzPct val="100000"/>
              <a:buFontTx/>
              <a:buChar char="•"/>
              <a:tabLst/>
              <a:defRPr/>
            </a:pPr>
            <a:r>
              <a:rPr lang="en-US" sz="1100" dirty="0">
                <a:latin typeface="Verdana"/>
                <a:ea typeface="Verdana"/>
              </a:rPr>
              <a:t>The sponsor of the AMSC effort (America Makes) has recently established two new Digital Stockpile working groups. Due to the past participation of the PWG in AMSC activities, it received notification of the establishment of Working Group 2 titled </a:t>
            </a:r>
            <a:r>
              <a:rPr lang="en-US" sz="1100" b="1" dirty="0">
                <a:latin typeface="Verdana"/>
                <a:ea typeface="Verdana"/>
              </a:rPr>
              <a:t>“Digital Infrastructure, Data Packages, Standards, and IP Protections”</a:t>
            </a:r>
            <a:r>
              <a:rPr lang="en-US" sz="1100" dirty="0">
                <a:latin typeface="Verdana"/>
                <a:ea typeface="Verdana"/>
              </a:rPr>
              <a:t>. Paul Tykodi has subscribed to the working group mailing list to monitor the standardization efforts discussed in the working group on behalf of the PWG.”</a:t>
            </a:r>
          </a:p>
          <a:p>
            <a:pPr lvl="2">
              <a:defRPr/>
            </a:pPr>
            <a:r>
              <a:rPr lang="en-US" sz="1100" dirty="0">
                <a:latin typeface="Verdana"/>
                <a:ea typeface="Verdana"/>
              </a:rPr>
              <a:t>At the May 2023 PWG F2F, some editorial improvements impacting PWG content in the AMSC version 2 document were approved in the PWG Session titled “</a:t>
            </a:r>
            <a:r>
              <a:rPr lang="fr-FR" sz="1100" dirty="0">
                <a:latin typeface="Verdana"/>
                <a:ea typeface="Verdana"/>
              </a:rPr>
              <a:t>3D Printing Liaisons - </a:t>
            </a:r>
            <a:r>
              <a:rPr lang="fr-FR" sz="1100" dirty="0" err="1">
                <a:latin typeface="Verdana"/>
                <a:ea typeface="Verdana"/>
              </a:rPr>
              <a:t>Status</a:t>
            </a:r>
            <a:r>
              <a:rPr lang="fr-FR" sz="1100" dirty="0">
                <a:latin typeface="Verdana"/>
                <a:ea typeface="Verdana"/>
              </a:rPr>
              <a:t> &amp; Guidance</a:t>
            </a:r>
            <a:r>
              <a:rPr lang="en-US" sz="1100" dirty="0">
                <a:latin typeface="Verdana"/>
                <a:ea typeface="Verdana"/>
              </a:rPr>
              <a:t>”. Some of the PWG approved editorial changes did make it into the AMSC version 3 update published in July 2023 while others did not.</a:t>
            </a:r>
          </a:p>
          <a:p>
            <a:pPr lvl="2">
              <a:defRPr/>
            </a:pPr>
            <a:r>
              <a:rPr lang="en-US" sz="1100" dirty="0">
                <a:latin typeface="Verdana"/>
                <a:ea typeface="Verdana"/>
              </a:rPr>
              <a:t>ANSI has announced that they will be accepting updated content for AMSC version 3 in the fall of 2024. Paul Tykodi plans to add the remaining approved by the PWG AMSC editorial improvement text from calendar 2023 to the AMSC version 3 document when the fall updating opportunity becomes available.</a:t>
            </a:r>
          </a:p>
          <a:p>
            <a:pPr marL="1183639" marR="37627" lvl="2" indent="-228600" algn="l" defTabSz="846625" rtl="0" eaLnBrk="1" fontAlgn="auto" latinLnBrk="0" hangingPunct="1">
              <a:lnSpc>
                <a:spcPct val="100000"/>
              </a:lnSpc>
              <a:spcBef>
                <a:spcPts val="463"/>
              </a:spcBef>
              <a:spcAft>
                <a:spcPts val="0"/>
              </a:spcAft>
              <a:buClrTx/>
              <a:buSzPct val="100000"/>
              <a:buFontTx/>
              <a:buChar char="•"/>
              <a:tabLst/>
              <a:defRPr/>
            </a:pPr>
            <a:endParaRPr kumimoji="0" lang="en-US" sz="1100" b="0" i="0" u="none" strike="noStrike" kern="0" cap="none" spc="0" normalizeH="0" baseline="0" noProof="0" dirty="0">
              <a:ln>
                <a:noFill/>
              </a:ln>
              <a:solidFill>
                <a:srgbClr val="000000"/>
              </a:solidFill>
              <a:effectLst/>
              <a:uLnTx/>
              <a:uFill>
                <a:solidFill>
                  <a:srgbClr val="000000"/>
                </a:solidFill>
              </a:uFill>
              <a:latin typeface="Verdana"/>
              <a:ea typeface="Verdana"/>
              <a:sym typeface="Verdana"/>
            </a:endParaRPr>
          </a:p>
          <a:p>
            <a:pPr marL="355112" marR="37627" lvl="0" indent="-317485" algn="l" defTabSz="846625" rtl="0" eaLnBrk="1" fontAlgn="auto" latinLnBrk="0" hangingPunct="1">
              <a:lnSpc>
                <a:spcPct val="100000"/>
              </a:lnSpc>
              <a:spcBef>
                <a:spcPts val="463"/>
              </a:spcBef>
              <a:spcAft>
                <a:spcPts val="0"/>
              </a:spcAft>
              <a:buClrTx/>
              <a:buSzPct val="100000"/>
              <a:buFontTx/>
              <a:buChar char="•"/>
              <a:tabLst/>
              <a:defRPr/>
            </a:pPr>
            <a:endParaRPr lang="en-US" sz="1100" dirty="0">
              <a:latin typeface="Verdana"/>
              <a:ea typeface="Verdana"/>
            </a:endParaRPr>
          </a:p>
          <a:p>
            <a:pPr marL="783590" marR="37627" lvl="1" indent="-285750" algn="l" defTabSz="846625" rtl="0" eaLnBrk="1" fontAlgn="auto" latinLnBrk="0" hangingPunct="1">
              <a:lnSpc>
                <a:spcPct val="100000"/>
              </a:lnSpc>
              <a:spcBef>
                <a:spcPts val="400"/>
              </a:spcBef>
              <a:spcAft>
                <a:spcPts val="0"/>
              </a:spcAft>
              <a:buClrTx/>
              <a:buSzPct val="100000"/>
              <a:buFontTx/>
              <a:buChar char="•"/>
              <a:tabLst/>
              <a:defRPr/>
            </a:pPr>
            <a:endParaRPr kumimoji="0" lang="en-US" sz="1200" b="0" i="0" u="none" strike="noStrike" kern="0" cap="none" spc="0" normalizeH="0" baseline="0" noProof="0" dirty="0">
              <a:ln>
                <a:noFill/>
              </a:ln>
              <a:solidFill>
                <a:srgbClr val="000000"/>
              </a:solidFill>
              <a:effectLst/>
              <a:uLnTx/>
              <a:uFill>
                <a:solidFill>
                  <a:srgbClr val="000000"/>
                </a:solidFill>
              </a:uFill>
              <a:latin typeface="Verdana"/>
              <a:ea typeface="Verdana"/>
              <a:sym typeface="Verdana"/>
            </a:endParaRPr>
          </a:p>
          <a:p>
            <a:endParaRPr lang="en-US" dirty="0"/>
          </a:p>
        </p:txBody>
      </p:sp>
      <p:sp>
        <p:nvSpPr>
          <p:cNvPr id="4" name="Slide Number Placeholder 3">
            <a:extLst>
              <a:ext uri="{FF2B5EF4-FFF2-40B4-BE49-F238E27FC236}">
                <a16:creationId xmlns:a16="http://schemas.microsoft.com/office/drawing/2014/main" id="{175221CD-D0F0-05B1-0214-67E231F2F1DA}"/>
              </a:ext>
            </a:extLst>
          </p:cNvPr>
          <p:cNvSpPr>
            <a:spLocks noGrp="1"/>
          </p:cNvSpPr>
          <p:nvPr>
            <p:ph type="sldNum" sz="quarter" idx="4"/>
          </p:nvPr>
        </p:nvSpPr>
        <p:spPr/>
        <p:txBody>
          <a:bodyPr/>
          <a:lstStyle/>
          <a:p>
            <a:fld id="{86CB4B4D-7CA3-9044-876B-883B54F8677D}" type="slidenum">
              <a:rPr lang="en-US" smtClean="0"/>
              <a:pPr/>
              <a:t>60</a:t>
            </a:fld>
            <a:endParaRPr lang="en-US" dirty="0"/>
          </a:p>
        </p:txBody>
      </p:sp>
    </p:spTree>
    <p:extLst>
      <p:ext uri="{BB962C8B-B14F-4D97-AF65-F5344CB8AC3E}">
        <p14:creationId xmlns:p14="http://schemas.microsoft.com/office/powerpoint/2010/main" val="3917066127"/>
      </p:ext>
    </p:extLst>
  </p:cSld>
  <p:clrMapOvr>
    <a:masterClrMapping/>
  </p:clrMapOvr>
  <p:transition spd="med"/>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40C2D15-C4F1-4849-B9DF-79D0CA61D79A}"/>
              </a:ext>
            </a:extLst>
          </p:cNvPr>
          <p:cNvSpPr>
            <a:spLocks noGrp="1"/>
          </p:cNvSpPr>
          <p:nvPr>
            <p:ph type="title"/>
          </p:nvPr>
        </p:nvSpPr>
        <p:spPr/>
        <p:txBody>
          <a:bodyPr/>
          <a:lstStyle/>
          <a:p>
            <a:r>
              <a:rPr lang="en-US" dirty="0"/>
              <a:t>3D / Additive Manufacturing Liaisons</a:t>
            </a:r>
          </a:p>
        </p:txBody>
      </p:sp>
      <p:sp>
        <p:nvSpPr>
          <p:cNvPr id="369" name="Shape 369"/>
          <p:cNvSpPr>
            <a:spLocks noGrp="1"/>
          </p:cNvSpPr>
          <p:nvPr>
            <p:ph type="body" idx="1"/>
          </p:nvPr>
        </p:nvSpPr>
        <p:spPr>
          <a:prstGeom prst="rect">
            <a:avLst/>
          </a:prstGeom>
        </p:spPr>
        <p:txBody>
          <a:bodyPr>
            <a:normAutofit fontScale="92500" lnSpcReduction="20000"/>
          </a:bodyPr>
          <a:lstStyle/>
          <a:p>
            <a:r>
              <a:rPr lang="da-DK" sz="1667" dirty="0"/>
              <a:t>VDMA OPC UA for Additive Manufacturing - Joint Working Group 40540</a:t>
            </a:r>
          </a:p>
          <a:p>
            <a:pPr lvl="1"/>
            <a:r>
              <a:rPr lang="da-DK" sz="1333" dirty="0">
                <a:hlinkClick r:id="rId2"/>
              </a:rPr>
              <a:t>https://www.vdma.org/events-trade-fairs/-/event/view/70649</a:t>
            </a:r>
            <a:endParaRPr lang="da-DK" sz="1333" dirty="0"/>
          </a:p>
          <a:p>
            <a:pPr lvl="2"/>
            <a:r>
              <a:rPr lang="en-US" sz="1333" dirty="0"/>
              <a:t>Paul Tykodi is representing the IEEE-ISTO Printer Working Group in the activities of the Joint Working Group. The JWG has a potential interest in referencing IPP 3D standard for secure remote job submission</a:t>
            </a:r>
          </a:p>
          <a:p>
            <a:pPr lvl="2"/>
            <a:r>
              <a:rPr lang="da-DK" sz="1333" dirty="0"/>
              <a:t>The next scheduled meeting, to review the latest release draft, will occur on November 27th, 2024</a:t>
            </a:r>
          </a:p>
          <a:p>
            <a:endParaRPr lang="en-US" sz="1667" dirty="0"/>
          </a:p>
          <a:p>
            <a:r>
              <a:rPr lang="en-US" sz="1667" dirty="0"/>
              <a:t>3D PDF at the PDF Association -</a:t>
            </a:r>
            <a:endParaRPr lang="en-US" dirty="0"/>
          </a:p>
          <a:p>
            <a:pPr lvl="1"/>
            <a:r>
              <a:rPr lang="en-US" sz="1333" dirty="0">
                <a:hlinkClick r:id="rId3"/>
              </a:rPr>
              <a:t>https://www.pdfa.org/3d-pdf-at-the-pdf-association/</a:t>
            </a:r>
            <a:r>
              <a:rPr lang="en-US" sz="1333" dirty="0"/>
              <a:t> </a:t>
            </a:r>
          </a:p>
          <a:p>
            <a:pPr lvl="2" algn="just"/>
            <a:r>
              <a:rPr lang="en-US" sz="1333" dirty="0"/>
              <a:t>Paul Tykodi is representing the IEEE-ISTO Printer Working Group in the activities of the PDF Association 3D PDF Technical Working Group (TWG) and as time permits the 3D PDF User Liaison Working Group (LWG) as well.</a:t>
            </a:r>
          </a:p>
          <a:p>
            <a:pPr marL="1367311" marR="33865" lvl="3" indent="-190492" algn="just" defTabSz="761970">
              <a:spcBef>
                <a:spcPts val="250"/>
              </a:spcBef>
              <a:defRPr/>
            </a:pPr>
            <a:r>
              <a:rPr lang="en-US" sz="1000" dirty="0">
                <a:latin typeface="Verdana"/>
                <a:ea typeface="Verdana"/>
              </a:rPr>
              <a:t>Participation in the work of the PDF Association allows the PWG to monitor the activities of ISO TC171 SC2 - </a:t>
            </a:r>
            <a:r>
              <a:rPr lang="en-US" sz="1000" i="1" dirty="0">
                <a:latin typeface="Verdana"/>
                <a:ea typeface="Verdana"/>
              </a:rPr>
              <a:t>Document file formats, EDMS systems and authenticity of information </a:t>
            </a:r>
            <a:r>
              <a:rPr lang="en-US" sz="1000" dirty="0">
                <a:latin typeface="Verdana"/>
                <a:ea typeface="Verdana"/>
                <a:hlinkClick r:id="rId4"/>
              </a:rPr>
              <a:t>https://www.iso.org/committee/53674.html</a:t>
            </a:r>
            <a:r>
              <a:rPr lang="en-US" sz="1000" dirty="0">
                <a:latin typeface="Verdana"/>
                <a:ea typeface="Verdana"/>
              </a:rPr>
              <a:t>, which is the committee responsible for PDF file format standardization </a:t>
            </a:r>
          </a:p>
          <a:p>
            <a:pPr lvl="2" algn="just"/>
            <a:r>
              <a:rPr lang="en-US" sz="1333" dirty="0"/>
              <a:t>Current PDF Standards Supporting 3D Content</a:t>
            </a:r>
          </a:p>
          <a:p>
            <a:pPr lvl="3" algn="just"/>
            <a:r>
              <a:rPr lang="en-US" sz="1000" dirty="0"/>
              <a:t>ISO 32000-2:2020 PDF 2.0 </a:t>
            </a:r>
            <a:r>
              <a:rPr lang="en-US" sz="1000" dirty="0">
                <a:hlinkClick r:id="rId5"/>
              </a:rPr>
              <a:t>https://pdfa.org/resource/iso-32000-pdf/#pdf-2</a:t>
            </a:r>
            <a:endParaRPr lang="en-US" sz="1000" dirty="0"/>
          </a:p>
          <a:p>
            <a:pPr lvl="3" algn="just"/>
            <a:r>
              <a:rPr lang="en-US" sz="1000" dirty="0"/>
              <a:t>ISO 21757 (</a:t>
            </a:r>
            <a:r>
              <a:rPr lang="en-US" sz="1000" dirty="0" err="1"/>
              <a:t>ECMAscript</a:t>
            </a:r>
            <a:r>
              <a:rPr lang="en-US" sz="1000" dirty="0"/>
              <a:t> for PDF) </a:t>
            </a:r>
            <a:r>
              <a:rPr lang="en-US" sz="1000" dirty="0">
                <a:hlinkClick r:id="rId6"/>
              </a:rPr>
              <a:t>https://pdfa.org/resource/iso-21757-ecmascript/</a:t>
            </a:r>
            <a:endParaRPr lang="en-US" sz="1000" dirty="0"/>
          </a:p>
          <a:p>
            <a:pPr lvl="3" algn="just"/>
            <a:r>
              <a:rPr lang="en-US" sz="1000" dirty="0"/>
              <a:t>ISO 14739-1:2014 PRC </a:t>
            </a:r>
            <a:r>
              <a:rPr lang="en-US" sz="1000" dirty="0">
                <a:hlinkClick r:id="rId7"/>
              </a:rPr>
              <a:t>https://pdfa.org/resource/3d-formats/#prc-1</a:t>
            </a:r>
            <a:endParaRPr lang="en-US" sz="1000" dirty="0"/>
          </a:p>
          <a:p>
            <a:pPr lvl="3" algn="just"/>
            <a:r>
              <a:rPr lang="en-US" sz="1000" dirty="0"/>
              <a:t>ISO/TS 24064:2023 STEP (AP242) </a:t>
            </a:r>
            <a:r>
              <a:rPr lang="en-US" sz="1000" dirty="0">
                <a:hlinkClick r:id="rId8"/>
              </a:rPr>
              <a:t>https://www.iso.org/standard/77686.html</a:t>
            </a:r>
            <a:endParaRPr lang="en-US" sz="1000" dirty="0"/>
          </a:p>
          <a:p>
            <a:pPr lvl="2" algn="just"/>
            <a:r>
              <a:rPr lang="en-US" sz="1333" dirty="0"/>
              <a:t>In Process PDF Standards Supporting 3D Content</a:t>
            </a:r>
          </a:p>
          <a:p>
            <a:pPr lvl="3"/>
            <a:r>
              <a:rPr lang="en-US" sz="1000" dirty="0"/>
              <a:t>ISO/CD TS 32007 Document management — Portable Document Format — </a:t>
            </a:r>
            <a:r>
              <a:rPr lang="en-US" sz="1000" dirty="0" err="1"/>
              <a:t>RichMedia</a:t>
            </a:r>
            <a:r>
              <a:rPr lang="en-US" sz="1000" dirty="0"/>
              <a:t> annotations conforming to </a:t>
            </a:r>
            <a:r>
              <a:rPr lang="en-US" sz="1000" dirty="0" err="1"/>
              <a:t>glTF</a:t>
            </a:r>
            <a:r>
              <a:rPr lang="en-US" sz="1000" dirty="0"/>
              <a:t> assets </a:t>
            </a:r>
            <a:r>
              <a:rPr lang="en-US" sz="1000" dirty="0">
                <a:hlinkClick r:id="rId9"/>
              </a:rPr>
              <a:t>https://www.iso.org/standard/45880.html</a:t>
            </a:r>
            <a:endParaRPr lang="en-US" sz="1000" dirty="0"/>
          </a:p>
          <a:p>
            <a:pPr lvl="3"/>
            <a:endParaRPr lang="en-US" sz="1000" dirty="0"/>
          </a:p>
          <a:p>
            <a:pPr marL="1176819" lvl="3" indent="0" algn="just">
              <a:buNone/>
            </a:pPr>
            <a:endParaRPr lang="en-US" sz="1333" dirty="0">
              <a:latin typeface="Verdana"/>
              <a:ea typeface="Verdana"/>
            </a:endParaRPr>
          </a:p>
          <a:p>
            <a:pPr marL="1176819" lvl="3" indent="0" algn="just">
              <a:buNone/>
            </a:pPr>
            <a:endParaRPr lang="en-US" sz="1333" dirty="0">
              <a:latin typeface="Verdana"/>
              <a:ea typeface="Verdana"/>
            </a:endParaRPr>
          </a:p>
        </p:txBody>
      </p:sp>
      <p:sp>
        <p:nvSpPr>
          <p:cNvPr id="370" name="Shape 370"/>
          <p:cNvSpPr>
            <a:spLocks noGrp="1"/>
          </p:cNvSpPr>
          <p:nvPr>
            <p:ph type="sldNum" sz="quarter" idx="4"/>
          </p:nvPr>
        </p:nvSpPr>
        <p:spPr>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pPr/>
              <a:t>61</a:t>
            </a:fld>
            <a:endParaRPr/>
          </a:p>
        </p:txBody>
      </p:sp>
    </p:spTree>
    <p:extLst>
      <p:ext uri="{BB962C8B-B14F-4D97-AF65-F5344CB8AC3E}">
        <p14:creationId xmlns:p14="http://schemas.microsoft.com/office/powerpoint/2010/main" val="3534610901"/>
      </p:ext>
    </p:extLst>
  </p:cSld>
  <p:clrMapOvr>
    <a:masterClrMapping/>
  </p:clrMapOvr>
  <p:transition spd="slow"/>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7" name="Shape 377"/>
          <p:cNvSpPr>
            <a:spLocks noGrp="1"/>
          </p:cNvSpPr>
          <p:nvPr>
            <p:ph type="title"/>
          </p:nvPr>
        </p:nvSpPr>
        <p:spPr>
          <a:prstGeom prst="rect">
            <a:avLst/>
          </a:prstGeom>
        </p:spPr>
        <p:txBody>
          <a:bodyPr/>
          <a:lstStyle/>
          <a:p>
            <a:r>
              <a:rPr dirty="0"/>
              <a:t>Other Questions / Comments</a:t>
            </a:r>
          </a:p>
        </p:txBody>
      </p:sp>
      <p:grpSp>
        <p:nvGrpSpPr>
          <p:cNvPr id="386" name="Group 386"/>
          <p:cNvGrpSpPr/>
          <p:nvPr/>
        </p:nvGrpSpPr>
        <p:grpSpPr>
          <a:xfrm>
            <a:off x="4572000" y="2730500"/>
            <a:ext cx="869157" cy="869157"/>
            <a:chOff x="0" y="0"/>
            <a:chExt cx="1042987" cy="1042987"/>
          </a:xfrm>
        </p:grpSpPr>
        <p:sp>
          <p:nvSpPr>
            <p:cNvPr id="378" name="Shape 378"/>
            <p:cNvSpPr/>
            <p:nvPr/>
          </p:nvSpPr>
          <p:spPr>
            <a:xfrm>
              <a:off x="0" y="0"/>
              <a:ext cx="1042988" cy="1042988"/>
            </a:xfrm>
            <a:prstGeom prst="rect">
              <a:avLst/>
            </a:prstGeom>
            <a:solidFill>
              <a:srgbClr val="FFA941"/>
            </a:solidFill>
            <a:ln w="9525" cap="flat">
              <a:solidFill>
                <a:srgbClr val="000000"/>
              </a:solidFill>
              <a:prstDash val="solid"/>
              <a:round/>
            </a:ln>
            <a:effectLst/>
          </p:spPr>
          <p:txBody>
            <a:bodyPr wrap="square" lIns="42333" tIns="42333" rIns="42333" bIns="42333" numCol="1" anchor="ctr">
              <a:noAutofit/>
            </a:bodyPr>
            <a:lstStyle/>
            <a:p>
              <a:endParaRPr sz="1333"/>
            </a:p>
          </p:txBody>
        </p:sp>
        <p:sp>
          <p:nvSpPr>
            <p:cNvPr id="379" name="Shape 379"/>
            <p:cNvSpPr/>
            <p:nvPr/>
          </p:nvSpPr>
          <p:spPr>
            <a:xfrm>
              <a:off x="0" y="0"/>
              <a:ext cx="1042988" cy="6518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350" y="21600"/>
                  </a:lnTo>
                  <a:lnTo>
                    <a:pt x="20250" y="21600"/>
                  </a:lnTo>
                  <a:lnTo>
                    <a:pt x="21600" y="0"/>
                  </a:lnTo>
                  <a:close/>
                </a:path>
              </a:pathLst>
            </a:custGeom>
            <a:solidFill>
              <a:srgbClr val="FFA941"/>
            </a:solidFill>
            <a:ln w="9525" cap="flat">
              <a:solidFill>
                <a:srgbClr val="000000"/>
              </a:solidFill>
              <a:prstDash val="solid"/>
              <a:round/>
            </a:ln>
            <a:effectLst/>
          </p:spPr>
          <p:txBody>
            <a:bodyPr wrap="square" lIns="42333" tIns="42333" rIns="42333" bIns="42333" numCol="1" anchor="ctr">
              <a:noAutofit/>
            </a:bodyPr>
            <a:lstStyle/>
            <a:p>
              <a:endParaRPr sz="1333"/>
            </a:p>
          </p:txBody>
        </p:sp>
        <p:sp>
          <p:nvSpPr>
            <p:cNvPr id="380" name="Shape 380"/>
            <p:cNvSpPr/>
            <p:nvPr/>
          </p:nvSpPr>
          <p:spPr>
            <a:xfrm>
              <a:off x="0" y="0"/>
              <a:ext cx="65187" cy="1042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1350"/>
                  </a:lnTo>
                  <a:lnTo>
                    <a:pt x="21600" y="20250"/>
                  </a:lnTo>
                  <a:lnTo>
                    <a:pt x="0" y="21600"/>
                  </a:lnTo>
                  <a:close/>
                </a:path>
              </a:pathLst>
            </a:custGeom>
            <a:solidFill>
              <a:srgbClr val="FFA941"/>
            </a:solidFill>
            <a:ln w="9525" cap="flat">
              <a:solidFill>
                <a:srgbClr val="000000"/>
              </a:solidFill>
              <a:prstDash val="solid"/>
              <a:round/>
            </a:ln>
            <a:effectLst/>
          </p:spPr>
          <p:txBody>
            <a:bodyPr wrap="square" lIns="42333" tIns="42333" rIns="42333" bIns="42333" numCol="1" anchor="ctr">
              <a:noAutofit/>
            </a:bodyPr>
            <a:lstStyle/>
            <a:p>
              <a:endParaRPr sz="1333"/>
            </a:p>
          </p:txBody>
        </p:sp>
        <p:sp>
          <p:nvSpPr>
            <p:cNvPr id="381" name="Shape 381"/>
            <p:cNvSpPr/>
            <p:nvPr/>
          </p:nvSpPr>
          <p:spPr>
            <a:xfrm>
              <a:off x="977800" y="0"/>
              <a:ext cx="65188" cy="1042988"/>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1350"/>
                  </a:lnTo>
                  <a:lnTo>
                    <a:pt x="0" y="20250"/>
                  </a:lnTo>
                  <a:lnTo>
                    <a:pt x="21600" y="21600"/>
                  </a:lnTo>
                  <a:close/>
                </a:path>
              </a:pathLst>
            </a:custGeom>
            <a:solidFill>
              <a:srgbClr val="FFA941"/>
            </a:solidFill>
            <a:ln w="9525" cap="flat">
              <a:solidFill>
                <a:srgbClr val="000000"/>
              </a:solidFill>
              <a:prstDash val="solid"/>
              <a:round/>
            </a:ln>
            <a:effectLst/>
          </p:spPr>
          <p:txBody>
            <a:bodyPr wrap="square" lIns="42333" tIns="42333" rIns="42333" bIns="42333" numCol="1" anchor="ctr">
              <a:noAutofit/>
            </a:bodyPr>
            <a:lstStyle/>
            <a:p>
              <a:endParaRPr sz="1333"/>
            </a:p>
          </p:txBody>
        </p:sp>
        <p:sp>
          <p:nvSpPr>
            <p:cNvPr id="382" name="Shape 382"/>
            <p:cNvSpPr/>
            <p:nvPr/>
          </p:nvSpPr>
          <p:spPr>
            <a:xfrm>
              <a:off x="0" y="977800"/>
              <a:ext cx="1042988" cy="6518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0250" y="0"/>
                  </a:lnTo>
                  <a:lnTo>
                    <a:pt x="1350" y="0"/>
                  </a:lnTo>
                  <a:lnTo>
                    <a:pt x="0" y="21600"/>
                  </a:lnTo>
                  <a:close/>
                </a:path>
              </a:pathLst>
            </a:custGeom>
            <a:solidFill>
              <a:srgbClr val="FFA941"/>
            </a:solidFill>
            <a:ln w="9525" cap="flat">
              <a:solidFill>
                <a:srgbClr val="000000"/>
              </a:solidFill>
              <a:prstDash val="solid"/>
              <a:round/>
            </a:ln>
            <a:effectLst/>
          </p:spPr>
          <p:txBody>
            <a:bodyPr wrap="square" lIns="42333" tIns="42333" rIns="42333" bIns="42333" numCol="1" anchor="ctr">
              <a:noAutofit/>
            </a:bodyPr>
            <a:lstStyle/>
            <a:p>
              <a:endParaRPr sz="1333"/>
            </a:p>
          </p:txBody>
        </p:sp>
        <p:sp>
          <p:nvSpPr>
            <p:cNvPr id="383" name="Shape 383"/>
            <p:cNvSpPr/>
            <p:nvPr/>
          </p:nvSpPr>
          <p:spPr>
            <a:xfrm>
              <a:off x="335204" y="195560"/>
              <a:ext cx="372531" cy="488901"/>
            </a:xfrm>
            <a:custGeom>
              <a:avLst/>
              <a:gdLst/>
              <a:ahLst/>
              <a:cxnLst>
                <a:cxn ang="0">
                  <a:pos x="wd2" y="hd2"/>
                </a:cxn>
                <a:cxn ang="5400000">
                  <a:pos x="wd2" y="hd2"/>
                </a:cxn>
                <a:cxn ang="10800000">
                  <a:pos x="wd2" y="hd2"/>
                </a:cxn>
                <a:cxn ang="16200000">
                  <a:pos x="wd2" y="hd2"/>
                </a:cxn>
              </a:cxnLst>
              <a:rect l="0" t="0" r="r" b="b"/>
              <a:pathLst>
                <a:path w="21600" h="21600" extrusionOk="0">
                  <a:moveTo>
                    <a:pt x="0" y="8228"/>
                  </a:moveTo>
                  <a:cubicBezTo>
                    <a:pt x="0" y="3684"/>
                    <a:pt x="4836" y="0"/>
                    <a:pt x="10801" y="0"/>
                  </a:cubicBezTo>
                  <a:cubicBezTo>
                    <a:pt x="16765" y="0"/>
                    <a:pt x="21600" y="3684"/>
                    <a:pt x="21600" y="8228"/>
                  </a:cubicBezTo>
                  <a:cubicBezTo>
                    <a:pt x="21600" y="11637"/>
                    <a:pt x="19182" y="14400"/>
                    <a:pt x="16199" y="14400"/>
                  </a:cubicBezTo>
                  <a:cubicBezTo>
                    <a:pt x="14709" y="14400"/>
                    <a:pt x="13500" y="15781"/>
                    <a:pt x="13500" y="17485"/>
                  </a:cubicBezTo>
                  <a:lnTo>
                    <a:pt x="13500" y="21600"/>
                  </a:lnTo>
                  <a:lnTo>
                    <a:pt x="8100" y="21600"/>
                  </a:lnTo>
                  <a:lnTo>
                    <a:pt x="8100" y="17485"/>
                  </a:lnTo>
                  <a:cubicBezTo>
                    <a:pt x="8100" y="14076"/>
                    <a:pt x="10518" y="11313"/>
                    <a:pt x="13500" y="11313"/>
                  </a:cubicBezTo>
                  <a:cubicBezTo>
                    <a:pt x="14991" y="11313"/>
                    <a:pt x="16199" y="9932"/>
                    <a:pt x="16199" y="8228"/>
                  </a:cubicBezTo>
                  <a:cubicBezTo>
                    <a:pt x="16199" y="5956"/>
                    <a:pt x="13783" y="4113"/>
                    <a:pt x="10801" y="4113"/>
                  </a:cubicBezTo>
                  <a:cubicBezTo>
                    <a:pt x="7819" y="4113"/>
                    <a:pt x="5401" y="5956"/>
                    <a:pt x="5401" y="8228"/>
                  </a:cubicBezTo>
                  <a:close/>
                </a:path>
              </a:pathLst>
            </a:custGeom>
            <a:solidFill>
              <a:srgbClr val="FFA941"/>
            </a:solidFill>
            <a:ln w="9525" cap="flat">
              <a:solidFill>
                <a:srgbClr val="000000"/>
              </a:solidFill>
              <a:prstDash val="solid"/>
              <a:round/>
            </a:ln>
            <a:effectLst/>
          </p:spPr>
          <p:txBody>
            <a:bodyPr wrap="square" lIns="42333" tIns="42333" rIns="42333" bIns="42333" numCol="1" anchor="ctr">
              <a:noAutofit/>
            </a:bodyPr>
            <a:lstStyle/>
            <a:p>
              <a:endParaRPr sz="1333"/>
            </a:p>
          </p:txBody>
        </p:sp>
        <p:sp>
          <p:nvSpPr>
            <p:cNvPr id="384" name="Shape 384"/>
            <p:cNvSpPr/>
            <p:nvPr/>
          </p:nvSpPr>
          <p:spPr>
            <a:xfrm>
              <a:off x="451623" y="707734"/>
              <a:ext cx="139693" cy="139694"/>
            </a:xfrm>
            <a:prstGeom prst="ellipse">
              <a:avLst/>
            </a:prstGeom>
            <a:solidFill>
              <a:srgbClr val="FFA941"/>
            </a:solidFill>
            <a:ln w="9525" cap="flat">
              <a:solidFill>
                <a:srgbClr val="000000"/>
              </a:solidFill>
              <a:prstDash val="solid"/>
              <a:round/>
            </a:ln>
            <a:effectLst/>
          </p:spPr>
          <p:txBody>
            <a:bodyPr wrap="square" lIns="42333" tIns="42333" rIns="42333" bIns="42333" numCol="1" anchor="ctr">
              <a:noAutofit/>
            </a:bodyPr>
            <a:lstStyle/>
            <a:p>
              <a:endParaRPr sz="1333"/>
            </a:p>
          </p:txBody>
        </p:sp>
        <p:sp>
          <p:nvSpPr>
            <p:cNvPr id="385" name="Shape 385"/>
            <p:cNvSpPr/>
            <p:nvPr/>
          </p:nvSpPr>
          <p:spPr>
            <a:xfrm>
              <a:off x="0" y="0"/>
              <a:ext cx="1042988" cy="1042988"/>
            </a:xfrm>
            <a:custGeom>
              <a:avLst/>
              <a:gdLst/>
              <a:ahLst/>
              <a:cxnLst>
                <a:cxn ang="0">
                  <a:pos x="wd2" y="hd2"/>
                </a:cxn>
                <a:cxn ang="5400000">
                  <a:pos x="wd2" y="hd2"/>
                </a:cxn>
                <a:cxn ang="10800000">
                  <a:pos x="wd2" y="hd2"/>
                </a:cxn>
                <a:cxn ang="16200000">
                  <a:pos x="wd2" y="hd2"/>
                </a:cxn>
              </a:cxnLst>
              <a:rect l="0" t="0" r="r" b="b"/>
              <a:pathLst>
                <a:path w="21600" h="21600" extrusionOk="0">
                  <a:moveTo>
                    <a:pt x="1350" y="1350"/>
                  </a:moveTo>
                  <a:lnTo>
                    <a:pt x="1350" y="20250"/>
                  </a:lnTo>
                  <a:lnTo>
                    <a:pt x="20250" y="20250"/>
                  </a:lnTo>
                  <a:lnTo>
                    <a:pt x="20250" y="1350"/>
                  </a:lnTo>
                  <a:close/>
                  <a:moveTo>
                    <a:pt x="0" y="0"/>
                  </a:moveTo>
                  <a:lnTo>
                    <a:pt x="1350" y="1350"/>
                  </a:lnTo>
                  <a:moveTo>
                    <a:pt x="0" y="21600"/>
                  </a:moveTo>
                  <a:lnTo>
                    <a:pt x="1350" y="20250"/>
                  </a:lnTo>
                  <a:moveTo>
                    <a:pt x="21600" y="21600"/>
                  </a:moveTo>
                  <a:lnTo>
                    <a:pt x="20250" y="20250"/>
                  </a:lnTo>
                  <a:moveTo>
                    <a:pt x="21600" y="0"/>
                  </a:moveTo>
                  <a:lnTo>
                    <a:pt x="20250" y="1350"/>
                  </a:lnTo>
                  <a:moveTo>
                    <a:pt x="6942" y="7907"/>
                  </a:moveTo>
                  <a:cubicBezTo>
                    <a:pt x="6942" y="5777"/>
                    <a:pt x="8669" y="4050"/>
                    <a:pt x="10800" y="4050"/>
                  </a:cubicBezTo>
                  <a:cubicBezTo>
                    <a:pt x="12930" y="4050"/>
                    <a:pt x="14657" y="5777"/>
                    <a:pt x="14657" y="7907"/>
                  </a:cubicBezTo>
                  <a:cubicBezTo>
                    <a:pt x="14657" y="9505"/>
                    <a:pt x="13793" y="10800"/>
                    <a:pt x="12728" y="10800"/>
                  </a:cubicBezTo>
                  <a:cubicBezTo>
                    <a:pt x="12196" y="10800"/>
                    <a:pt x="11764" y="11447"/>
                    <a:pt x="11764" y="12246"/>
                  </a:cubicBezTo>
                  <a:lnTo>
                    <a:pt x="11764" y="14175"/>
                  </a:lnTo>
                  <a:lnTo>
                    <a:pt x="9835" y="14175"/>
                  </a:lnTo>
                  <a:lnTo>
                    <a:pt x="9835" y="12246"/>
                  </a:lnTo>
                  <a:cubicBezTo>
                    <a:pt x="9835" y="10648"/>
                    <a:pt x="10699" y="9353"/>
                    <a:pt x="11764" y="9353"/>
                  </a:cubicBezTo>
                  <a:cubicBezTo>
                    <a:pt x="12296" y="9353"/>
                    <a:pt x="12728" y="8706"/>
                    <a:pt x="12728" y="7907"/>
                  </a:cubicBezTo>
                  <a:cubicBezTo>
                    <a:pt x="12728" y="6842"/>
                    <a:pt x="11865" y="5978"/>
                    <a:pt x="10800" y="5978"/>
                  </a:cubicBezTo>
                  <a:cubicBezTo>
                    <a:pt x="9735" y="5978"/>
                    <a:pt x="8871" y="6842"/>
                    <a:pt x="8871" y="7907"/>
                  </a:cubicBezTo>
                  <a:close/>
                  <a:moveTo>
                    <a:pt x="10800" y="14657"/>
                  </a:moveTo>
                  <a:cubicBezTo>
                    <a:pt x="10001" y="14657"/>
                    <a:pt x="9353" y="15304"/>
                    <a:pt x="9353" y="16103"/>
                  </a:cubicBezTo>
                  <a:cubicBezTo>
                    <a:pt x="9353" y="16902"/>
                    <a:pt x="10001" y="17550"/>
                    <a:pt x="10800" y="17550"/>
                  </a:cubicBezTo>
                  <a:cubicBezTo>
                    <a:pt x="11599" y="17550"/>
                    <a:pt x="12246" y="16902"/>
                    <a:pt x="12246" y="16103"/>
                  </a:cubicBezTo>
                  <a:cubicBezTo>
                    <a:pt x="12246" y="15304"/>
                    <a:pt x="11599" y="14657"/>
                    <a:pt x="10800" y="14657"/>
                  </a:cubicBezTo>
                  <a:close/>
                </a:path>
              </a:pathLst>
            </a:custGeom>
            <a:solidFill>
              <a:srgbClr val="FFA941"/>
            </a:solidFill>
            <a:ln w="9525" cap="flat">
              <a:solidFill>
                <a:srgbClr val="000000"/>
              </a:solidFill>
              <a:prstDash val="solid"/>
              <a:round/>
            </a:ln>
            <a:effectLst/>
          </p:spPr>
          <p:txBody>
            <a:bodyPr wrap="square" lIns="42333" tIns="42333" rIns="42333" bIns="42333" numCol="1" anchor="ctr">
              <a:noAutofit/>
            </a:bodyPr>
            <a:lstStyle/>
            <a:p>
              <a:endParaRPr sz="1333"/>
            </a:p>
          </p:txBody>
        </p:sp>
      </p:grpSp>
    </p:spTree>
  </p:cSld>
  <p:clrMapOvr>
    <a:masterClrMapping/>
  </p:clrMapOvr>
  <p:transition spd="slow"/>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6" name="Shape 396"/>
          <p:cNvSpPr>
            <a:spLocks noGrp="1"/>
          </p:cNvSpPr>
          <p:nvPr>
            <p:ph type="body" idx="1"/>
          </p:nvPr>
        </p:nvSpPr>
        <p:spPr>
          <a:prstGeom prst="rect">
            <a:avLst/>
          </a:prstGeom>
        </p:spPr>
        <p:txBody>
          <a:bodyPr>
            <a:normAutofit/>
          </a:bodyPr>
          <a:lstStyle/>
          <a:p>
            <a:pPr marL="497840" lvl="1" indent="0">
              <a:lnSpc>
                <a:spcPct val="150000"/>
              </a:lnSpc>
              <a:buNone/>
            </a:pPr>
            <a:endParaRPr lang="en-US" dirty="0">
              <a:solidFill>
                <a:schemeClr val="tx1"/>
              </a:solidFill>
            </a:endParaRPr>
          </a:p>
          <a:p>
            <a:pPr marL="497840" lvl="1" indent="0">
              <a:lnSpc>
                <a:spcPct val="150000"/>
              </a:lnSpc>
              <a:buNone/>
            </a:pPr>
            <a:r>
              <a:rPr lang="en-US" sz="3200" dirty="0"/>
              <a:t>May 5-7 – Virtual</a:t>
            </a:r>
          </a:p>
          <a:p>
            <a:pPr marL="497840" lvl="1" indent="0">
              <a:lnSpc>
                <a:spcPct val="150000"/>
              </a:lnSpc>
              <a:buNone/>
            </a:pPr>
            <a:endParaRPr lang="en-US" dirty="0">
              <a:solidFill>
                <a:schemeClr val="tx1"/>
              </a:solidFill>
            </a:endParaRPr>
          </a:p>
          <a:p>
            <a:pPr marL="367227" lvl="1" indent="0">
              <a:buNone/>
            </a:pPr>
            <a:r>
              <a:rPr lang="en-US" dirty="0">
                <a:solidFill>
                  <a:schemeClr val="tx1"/>
                </a:solidFill>
              </a:rPr>
              <a:t>Monitor </a:t>
            </a:r>
            <a:r>
              <a:rPr lang="en-US" dirty="0">
                <a:solidFill>
                  <a:schemeClr val="tx1"/>
                </a:solidFill>
                <a:hlinkClick r:id="rId3"/>
              </a:rPr>
              <a:t>pwg-announce@pwg.org</a:t>
            </a:r>
            <a:r>
              <a:rPr lang="en-US" dirty="0">
                <a:solidFill>
                  <a:schemeClr val="tx1"/>
                </a:solidFill>
              </a:rPr>
              <a:t> or the </a:t>
            </a:r>
            <a:r>
              <a:rPr lang="en-US" dirty="0">
                <a:solidFill>
                  <a:schemeClr val="tx1"/>
                </a:solidFill>
                <a:hlinkClick r:id="rId4"/>
              </a:rPr>
              <a:t>PWG meeting page</a:t>
            </a:r>
            <a:r>
              <a:rPr lang="en-US" dirty="0">
                <a:solidFill>
                  <a:schemeClr val="tx1"/>
                </a:solidFill>
              </a:rPr>
              <a:t> for more info.</a:t>
            </a:r>
          </a:p>
          <a:p>
            <a:pPr marL="33865" indent="0">
              <a:buNone/>
            </a:pPr>
            <a:endParaRPr lang="en-US" sz="1167" dirty="0">
              <a:solidFill>
                <a:srgbClr val="FF0000"/>
              </a:solidFill>
            </a:endParaRPr>
          </a:p>
          <a:p>
            <a:pPr marL="33865" indent="0">
              <a:buNone/>
            </a:pPr>
            <a:endParaRPr lang="en-US" sz="1167" dirty="0">
              <a:solidFill>
                <a:srgbClr val="FF0000"/>
              </a:solidFill>
            </a:endParaRPr>
          </a:p>
          <a:p>
            <a:pPr marL="33865" indent="0">
              <a:buNone/>
            </a:pPr>
            <a:endParaRPr lang="en-US" sz="1167" dirty="0">
              <a:solidFill>
                <a:srgbClr val="FF0000"/>
              </a:solidFill>
            </a:endParaRPr>
          </a:p>
          <a:p>
            <a:pPr marL="33865" indent="0">
              <a:buNone/>
            </a:pPr>
            <a:endParaRPr lang="en-US" sz="1167" dirty="0">
              <a:solidFill>
                <a:srgbClr val="FF0000"/>
              </a:solidFill>
            </a:endParaRPr>
          </a:p>
          <a:p>
            <a:pPr marL="33865" indent="0">
              <a:buNone/>
            </a:pPr>
            <a:endParaRPr lang="en-US" sz="1167" dirty="0">
              <a:solidFill>
                <a:srgbClr val="FF0000"/>
              </a:solidFill>
            </a:endParaRPr>
          </a:p>
          <a:p>
            <a:pPr marL="33865" indent="0">
              <a:buNone/>
            </a:pPr>
            <a:endParaRPr lang="en-US" sz="1167" dirty="0">
              <a:solidFill>
                <a:srgbClr val="FF0000"/>
              </a:solidFill>
            </a:endParaRPr>
          </a:p>
          <a:p>
            <a:pPr marL="33865" indent="0">
              <a:buNone/>
            </a:pPr>
            <a:endParaRPr lang="en-US" sz="1167" dirty="0">
              <a:solidFill>
                <a:srgbClr val="FF0000"/>
              </a:solidFill>
            </a:endParaRPr>
          </a:p>
          <a:p>
            <a:pPr marL="33865" indent="0">
              <a:buNone/>
            </a:pPr>
            <a:endParaRPr lang="en-US" sz="1167" dirty="0">
              <a:solidFill>
                <a:srgbClr val="FF0000"/>
              </a:solidFill>
            </a:endParaRPr>
          </a:p>
          <a:p>
            <a:pPr marL="33865" indent="0">
              <a:buNone/>
            </a:pPr>
            <a:endParaRPr lang="en-US" sz="1167" dirty="0">
              <a:solidFill>
                <a:srgbClr val="FF0000"/>
              </a:solidFill>
            </a:endParaRPr>
          </a:p>
        </p:txBody>
      </p:sp>
      <p:sp>
        <p:nvSpPr>
          <p:cNvPr id="395" name="Shape 395"/>
          <p:cNvSpPr>
            <a:spLocks noGrp="1"/>
          </p:cNvSpPr>
          <p:nvPr>
            <p:ph type="title"/>
          </p:nvPr>
        </p:nvSpPr>
        <p:spPr>
          <a:prstGeom prst="rect">
            <a:avLst/>
          </a:prstGeom>
        </p:spPr>
        <p:txBody>
          <a:bodyPr/>
          <a:lstStyle/>
          <a:p>
            <a:r>
              <a:rPr dirty="0"/>
              <a:t>Next PWG </a:t>
            </a:r>
            <a:r>
              <a:rPr lang="en-US" dirty="0"/>
              <a:t>Face-to-Face </a:t>
            </a:r>
            <a:r>
              <a:rPr dirty="0"/>
              <a:t>Meeting</a:t>
            </a:r>
          </a:p>
        </p:txBody>
      </p:sp>
    </p:spTree>
    <p:extLst>
      <p:ext uri="{BB962C8B-B14F-4D97-AF65-F5344CB8AC3E}">
        <p14:creationId xmlns:p14="http://schemas.microsoft.com/office/powerpoint/2010/main" val="3860022223"/>
      </p:ext>
    </p:extLst>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 name="Shape 110"/>
          <p:cNvSpPr>
            <a:spLocks noGrp="1"/>
          </p:cNvSpPr>
          <p:nvPr>
            <p:ph type="body" idx="1"/>
          </p:nvPr>
        </p:nvSpPr>
        <p:spPr>
          <a:prstGeom prst="rect">
            <a:avLst/>
          </a:prstGeom>
        </p:spPr>
        <p:txBody>
          <a:bodyPr/>
          <a:lstStyle/>
          <a:p>
            <a:pPr marL="33865" indent="0">
              <a:buNone/>
            </a:pPr>
            <a:r>
              <a:rPr dirty="0"/>
              <a:t>This assurance shall be either: </a:t>
            </a:r>
          </a:p>
          <a:p>
            <a:pPr lvl="1"/>
            <a:r>
              <a:rPr dirty="0"/>
              <a:t>A general disclaimer to the effect that the patentee will not enforce any of its present or future patent(s) whose use would be required to implement either mandatory or optional portions of the proposed PWG standard against any person or entity complying with the standard; or </a:t>
            </a:r>
          </a:p>
          <a:p>
            <a:pPr lvl="1"/>
            <a:r>
              <a:rPr dirty="0"/>
              <a:t>A statement that a license for such implementation will be made available without compensation or under reasonable rates, with reasonable terms and conditions that are demonstrably free of any unfair discrimination.</a:t>
            </a:r>
          </a:p>
        </p:txBody>
      </p:sp>
      <p:sp>
        <p:nvSpPr>
          <p:cNvPr id="109" name="Shape 109"/>
          <p:cNvSpPr>
            <a:spLocks noGrp="1"/>
          </p:cNvSpPr>
          <p:nvPr>
            <p:ph type="title"/>
          </p:nvPr>
        </p:nvSpPr>
        <p:spPr>
          <a:prstGeom prst="rect">
            <a:avLst/>
          </a:prstGeom>
        </p:spPr>
        <p:txBody>
          <a:bodyPr/>
          <a:lstStyle/>
          <a:p>
            <a:r>
              <a:t>PWG Patent Statement</a:t>
            </a:r>
          </a:p>
        </p:txBody>
      </p:sp>
    </p:spTree>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 name="Shape 118"/>
          <p:cNvSpPr>
            <a:spLocks noGrp="1"/>
          </p:cNvSpPr>
          <p:nvPr>
            <p:ph type="title"/>
          </p:nvPr>
        </p:nvSpPr>
        <p:spPr>
          <a:prstGeom prst="rect">
            <a:avLst/>
          </a:prstGeom>
        </p:spPr>
        <p:txBody>
          <a:bodyPr/>
          <a:lstStyle/>
          <a:p>
            <a:r>
              <a:t>PWG Patent Statement</a:t>
            </a:r>
          </a:p>
        </p:txBody>
      </p:sp>
      <p:sp>
        <p:nvSpPr>
          <p:cNvPr id="119" name="Shape 119"/>
          <p:cNvSpPr>
            <a:spLocks noGrp="1"/>
          </p:cNvSpPr>
          <p:nvPr>
            <p:ph type="body" idx="1"/>
          </p:nvPr>
        </p:nvSpPr>
        <p:spPr>
          <a:prstGeom prst="rect">
            <a:avLst/>
          </a:prstGeom>
        </p:spPr>
        <p:txBody>
          <a:bodyPr/>
          <a:lstStyle/>
          <a:p>
            <a:pPr marL="33865" indent="0">
              <a:buNone/>
            </a:pPr>
            <a:r>
              <a:rPr dirty="0"/>
              <a:t>The PWG is not in a position to give authoritative or comprehensive information about evidence, validity or scope of patents or similar rights, but it is desirable that any available information should be disclosed. Therefore, all PWG members shall, from the outset, draw PWG's attention to any relevant patents either their own or of other organizations including their Affiliates that are known to the PWG members or any of their Affiliates, although PWG is unable to verify the validity of any such information.</a:t>
            </a:r>
          </a:p>
        </p:txBody>
      </p:sp>
    </p:spTree>
    <p:extLst>
      <p:ext uri="{BB962C8B-B14F-4D97-AF65-F5344CB8AC3E}">
        <p14:creationId xmlns:p14="http://schemas.microsoft.com/office/powerpoint/2010/main" val="1418505234"/>
      </p:ext>
    </p:extLst>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 name="Shape 128"/>
          <p:cNvSpPr>
            <a:spLocks noGrp="1"/>
          </p:cNvSpPr>
          <p:nvPr>
            <p:ph type="body" idx="1"/>
          </p:nvPr>
        </p:nvSpPr>
        <p:spPr>
          <a:prstGeom prst="rect">
            <a:avLst/>
          </a:prstGeom>
        </p:spPr>
        <p:txBody>
          <a:bodyPr>
            <a:normAutofit/>
          </a:bodyPr>
          <a:lstStyle/>
          <a:p>
            <a:pPr marL="33865" indent="0">
              <a:buNone/>
            </a:pPr>
            <a:r>
              <a:rPr lang="en-US" dirty="0"/>
              <a:t>Do Not Discuss:</a:t>
            </a:r>
          </a:p>
          <a:p>
            <a:r>
              <a:rPr lang="en-US" dirty="0"/>
              <a:t>V</a:t>
            </a:r>
            <a:r>
              <a:rPr dirty="0"/>
              <a:t>alidity</a:t>
            </a:r>
            <a:r>
              <a:rPr lang="en-US" dirty="0"/>
              <a:t> or </a:t>
            </a:r>
            <a:r>
              <a:rPr dirty="0"/>
              <a:t>essentiality of patents</a:t>
            </a:r>
            <a:r>
              <a:rPr lang="en-US" dirty="0"/>
              <a:t> or </a:t>
            </a:r>
            <a:r>
              <a:rPr dirty="0"/>
              <a:t>patent claims </a:t>
            </a:r>
          </a:p>
          <a:p>
            <a:r>
              <a:rPr lang="en-US" dirty="0"/>
              <a:t>C</a:t>
            </a:r>
            <a:r>
              <a:rPr dirty="0"/>
              <a:t>ost of specific patent use</a:t>
            </a:r>
          </a:p>
          <a:p>
            <a:r>
              <a:rPr lang="en-US" dirty="0"/>
              <a:t>L</a:t>
            </a:r>
            <a:r>
              <a:rPr dirty="0"/>
              <a:t>icensing terms or conditions</a:t>
            </a:r>
          </a:p>
          <a:p>
            <a:r>
              <a:rPr lang="en-US" dirty="0"/>
              <a:t>P</a:t>
            </a:r>
            <a:r>
              <a:rPr dirty="0"/>
              <a:t>roduct pricing, territorial restrictions, or market share</a:t>
            </a:r>
          </a:p>
          <a:p>
            <a:r>
              <a:rPr lang="en-US" dirty="0"/>
              <a:t>O</a:t>
            </a:r>
            <a:r>
              <a:rPr dirty="0"/>
              <a:t>ngoing litigation or threatened litigation</a:t>
            </a:r>
            <a:endParaRPr lang="en-US" dirty="0"/>
          </a:p>
          <a:p>
            <a:endParaRPr lang="en-US" dirty="0"/>
          </a:p>
          <a:p>
            <a:pPr marL="33865" indent="0">
              <a:buNone/>
            </a:pPr>
            <a:endParaRPr lang="en-US" dirty="0"/>
          </a:p>
          <a:p>
            <a:pPr marL="33865" indent="0">
              <a:buNone/>
            </a:pPr>
            <a:r>
              <a:rPr lang="en-US" b="1" u="sng" dirty="0"/>
              <a:t>DO raise an objection</a:t>
            </a:r>
            <a:r>
              <a:rPr lang="en-US" dirty="0"/>
              <a:t> if inappropriate topics are discussed</a:t>
            </a:r>
            <a:endParaRPr dirty="0"/>
          </a:p>
        </p:txBody>
      </p:sp>
      <p:sp>
        <p:nvSpPr>
          <p:cNvPr id="127" name="Shape 127"/>
          <p:cNvSpPr>
            <a:spLocks noGrp="1"/>
          </p:cNvSpPr>
          <p:nvPr>
            <p:ph type="title"/>
          </p:nvPr>
        </p:nvSpPr>
        <p:spPr>
          <a:prstGeom prst="rect">
            <a:avLst/>
          </a:prstGeom>
        </p:spPr>
        <p:txBody>
          <a:bodyPr/>
          <a:lstStyle/>
          <a:p>
            <a:r>
              <a:rPr dirty="0"/>
              <a:t>Inappropriate Topics for</a:t>
            </a:r>
            <a:br>
              <a:rPr lang="en-US" dirty="0"/>
            </a:br>
            <a:r>
              <a:rPr dirty="0"/>
              <a:t>PWG W</a:t>
            </a:r>
            <a:r>
              <a:rPr lang="en-US" dirty="0"/>
              <a:t>orking </a:t>
            </a:r>
            <a:r>
              <a:rPr dirty="0"/>
              <a:t>G</a:t>
            </a:r>
            <a:r>
              <a:rPr lang="en-US" dirty="0"/>
              <a:t>roup</a:t>
            </a:r>
            <a:r>
              <a:rPr dirty="0"/>
              <a:t> Meetings</a:t>
            </a:r>
          </a:p>
        </p:txBody>
      </p:sp>
    </p:spTree>
  </p:cSld>
  <p:clrMapOvr>
    <a:masterClrMapping/>
  </p:clrMapOvr>
  <p:transition spd="slow"/>
</p:sld>
</file>

<file path=ppt/theme/theme1.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Verdana"/>
        <a:ea typeface="Verdana"/>
        <a:cs typeface="Verdana"/>
      </a:majorFont>
      <a:minorFont>
        <a:latin typeface="Verdana"/>
        <a:ea typeface="Verdana"/>
        <a:cs typeface="Verdana"/>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A941"/>
        </a:solidFill>
        <a:ln w="9525" cap="flat">
          <a:solidFill>
            <a:srgbClr val="000000"/>
          </a:solidFill>
          <a:prstDash val="solid"/>
          <a:round/>
        </a:ln>
        <a:effectLst/>
        <a:sp3d/>
      </a:spPr>
      <a:bodyPr rot="0" spcFirstLastPara="1" vertOverflow="overflow" horzOverflow="overflow" vert="horz" wrap="square" lIns="50800" tIns="50800" rIns="50800" bIns="50800" numCol="1" spcCol="38100" rtlCol="0" anchor="ctr">
        <a:spAutoFit/>
      </a:bodyPr>
      <a:lstStyle>
        <a:defPPr marL="40640" marR="40640" indent="0" algn="l" defTabSz="91440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Fill>
              <a:solidFill>
                <a:srgbClr val="000000"/>
              </a:solidFill>
            </a:uFill>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9525" cap="flat">
          <a:solidFill>
            <a:srgbClr val="000000"/>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40640" marR="40640" indent="0" algn="l" defTabSz="91440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Fill>
              <a:solidFill>
                <a:srgbClr val="000000"/>
              </a:solidFill>
            </a:uFill>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extLst>
    <a:ext uri="{05A4C25C-085E-4340-85A3-A5531E510DB2}">
      <thm15:themeFamily xmlns:thm15="http://schemas.microsoft.com/office/thememl/2012/main" name="pwg-presentation-template-16x9-2023.potx" id="{55313FED-4DF2-7644-8CDA-C3F5DFA7CAB3}" vid="{91A9EE25-D72B-CD41-BA75-7EF898C4CB4B}"/>
    </a:ext>
  </a:ext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Verdana"/>
        <a:ea typeface="Verdana"/>
        <a:cs typeface="Verdana"/>
      </a:majorFont>
      <a:minorFont>
        <a:latin typeface="Verdana"/>
        <a:ea typeface="Verdana"/>
        <a:cs typeface="Verdana"/>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A941"/>
        </a:solidFill>
        <a:ln w="9525" cap="flat">
          <a:solidFill>
            <a:srgbClr val="000000"/>
          </a:solidFill>
          <a:prstDash val="solid"/>
          <a:round/>
        </a:ln>
        <a:effectLst/>
        <a:sp3d/>
      </a:spPr>
      <a:bodyPr rot="0" spcFirstLastPara="1" vertOverflow="overflow" horzOverflow="overflow" vert="horz" wrap="square" lIns="50800" tIns="50800" rIns="50800" bIns="50800" numCol="1" spcCol="38100" rtlCol="0" anchor="ctr">
        <a:spAutoFit/>
      </a:bodyPr>
      <a:lstStyle>
        <a:defPPr marL="40640" marR="40640" indent="0" algn="l" defTabSz="91440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Fill>
              <a:solidFill>
                <a:srgbClr val="000000"/>
              </a:solidFill>
            </a:uFill>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9525" cap="flat">
          <a:solidFill>
            <a:srgbClr val="000000"/>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40640" marR="40640" indent="0" algn="l" defTabSz="91440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Fill>
              <a:solidFill>
                <a:srgbClr val="000000"/>
              </a:solidFill>
            </a:uFill>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952b670f-6bee-4e6c-994d-cb4c4ab4436c}" enabled="1" method="Standard" siteId="{12709065-6e6c-41c9-9e4d-fb0a436969ce}" contentBits="2" removed="0"/>
</clbl:labelList>
</file>

<file path=docProps/app.xml><?xml version="1.0" encoding="utf-8"?>
<Properties xmlns="http://schemas.openxmlformats.org/officeDocument/2006/extended-properties" xmlns:vt="http://schemas.openxmlformats.org/officeDocument/2006/docPropsVTypes">
  <Template>White</Template>
  <TotalTime>137981</TotalTime>
  <Words>7195</Words>
  <Application>Microsoft Macintosh PowerPoint</Application>
  <PresentationFormat>Custom</PresentationFormat>
  <Paragraphs>642</Paragraphs>
  <Slides>63</Slides>
  <Notes>16</Notes>
  <HiddenSlides>6</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63</vt:i4>
      </vt:variant>
    </vt:vector>
  </HeadingPairs>
  <TitlesOfParts>
    <vt:vector size="70" baseType="lpstr">
      <vt:lpstr>Arial</vt:lpstr>
      <vt:lpstr>Calibri</vt:lpstr>
      <vt:lpstr>Lucida Grande</vt:lpstr>
      <vt:lpstr>Segoe UI</vt:lpstr>
      <vt:lpstr>Verdana</vt:lpstr>
      <vt:lpstr>Wingdings</vt:lpstr>
      <vt:lpstr>White</vt:lpstr>
      <vt:lpstr> PWG February 2025 Face-to-Face Plenary Session</vt:lpstr>
      <vt:lpstr>Plenary Agenda</vt:lpstr>
      <vt:lpstr>Administrivia</vt:lpstr>
      <vt:lpstr>PWG Antitrust Policy</vt:lpstr>
      <vt:lpstr>PWG IP Policy</vt:lpstr>
      <vt:lpstr>PWG Patent Statement</vt:lpstr>
      <vt:lpstr>PWG Patent Statement</vt:lpstr>
      <vt:lpstr>PWG Patent Statement</vt:lpstr>
      <vt:lpstr>Inappropriate Topics for PWG Working Group Meetings</vt:lpstr>
      <vt:lpstr>Agenda Overview – PWG Day 1</vt:lpstr>
      <vt:lpstr>Agenda Overview – PWG Day 2</vt:lpstr>
      <vt:lpstr>Steering Committee Updates</vt:lpstr>
      <vt:lpstr>Officers (2023-2025 Term)</vt:lpstr>
      <vt:lpstr>2025 Membership</vt:lpstr>
      <vt:lpstr>2025 Membership Fees</vt:lpstr>
      <vt:lpstr>Thank You For Participating!</vt:lpstr>
      <vt:lpstr>Future Meeting Schedule</vt:lpstr>
      <vt:lpstr>IPP Everywhere™ Certified Printers</vt:lpstr>
      <vt:lpstr>IPP Everywhere™ Certified Printers</vt:lpstr>
      <vt:lpstr>Projects on GitHub</vt:lpstr>
      <vt:lpstr>Workgroup Status</vt:lpstr>
      <vt:lpstr>Work in Progress</vt:lpstr>
      <vt:lpstr>IDS Workgroup Status</vt:lpstr>
      <vt:lpstr>IDS WG: Officers</vt:lpstr>
      <vt:lpstr>IDS: Current Status</vt:lpstr>
      <vt:lpstr>PowerPoint Presentation</vt:lpstr>
      <vt:lpstr>Errata to HCD cPP v1.0 and HCD SD v1.0 (v1.0e)</vt:lpstr>
      <vt:lpstr>HCD international Technical Community (iTC) Status</vt:lpstr>
      <vt:lpstr>HIT Status</vt:lpstr>
      <vt:lpstr>HIT Status</vt:lpstr>
      <vt:lpstr>HCD iTC CC:2022 Subgroup Status</vt:lpstr>
      <vt:lpstr>HCD iTC CC:2022 Subgroup Status</vt:lpstr>
      <vt:lpstr>HCD iTC Issues Post-Version 1.0e – 2025 Priorities</vt:lpstr>
      <vt:lpstr>HCD iTC Post-Version 1.0e Release Plan</vt:lpstr>
      <vt:lpstr>HCD iTC Status Key Next Steps</vt:lpstr>
      <vt:lpstr>IDS WG: More Information</vt:lpstr>
      <vt:lpstr>IDS WG: Officers</vt:lpstr>
      <vt:lpstr>IDS: Current Status</vt:lpstr>
      <vt:lpstr>IDS: HCD international Technical Committee – Current Status</vt:lpstr>
      <vt:lpstr>IDS: HCD international Technical Committee – Current Status</vt:lpstr>
      <vt:lpstr>IDS: HCD international Technical Committee – Current Status</vt:lpstr>
      <vt:lpstr>IDS WG: More Information</vt:lpstr>
      <vt:lpstr>IPP Workgroup Status</vt:lpstr>
      <vt:lpstr>IPP WG: Officers</vt:lpstr>
      <vt:lpstr>IPP WG: Status</vt:lpstr>
      <vt:lpstr>IPP WG: More Information</vt:lpstr>
      <vt:lpstr>Liaison Status – February 2025</vt:lpstr>
      <vt:lpstr>Linux Foundation OpenPrinting</vt:lpstr>
      <vt:lpstr>Trusted Computing Group (TCG)</vt:lpstr>
      <vt:lpstr>Internet Engineering Task Force (IETF) (1 of 4)</vt:lpstr>
      <vt:lpstr>Internet Engineering Task Force (IETF) (2 of 4)</vt:lpstr>
      <vt:lpstr>Internet Engineering Task Force (IETF) (3 of 4)</vt:lpstr>
      <vt:lpstr>Internet Engineering Task Force (IETF) (4 of 4)</vt:lpstr>
      <vt:lpstr>Mopria Alliance</vt:lpstr>
      <vt:lpstr>3MF Consortium</vt:lpstr>
      <vt:lpstr>3D / Additive Manufacturing Liaisons</vt:lpstr>
      <vt:lpstr>3D / Additive Manufacturing Liaisons</vt:lpstr>
      <vt:lpstr>3D / Additive Manufacturing Liaisons</vt:lpstr>
      <vt:lpstr>3D / Additive Manufacturing Liaisons</vt:lpstr>
      <vt:lpstr>3D / Additive Manufacturing Liaisons</vt:lpstr>
      <vt:lpstr>3D / Additive Manufacturing Liaisons</vt:lpstr>
      <vt:lpstr>Other Questions / Comments</vt:lpstr>
      <vt:lpstr>Next PWG Face-to-Face Meeting</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Jeremy L Leber</dc:creator>
  <cp:keywords/>
  <dc:description/>
  <cp:lastModifiedBy>Jeremy L Leber</cp:lastModifiedBy>
  <cp:revision>67</cp:revision>
  <cp:lastPrinted>2019-03-25T21:04:32Z</cp:lastPrinted>
  <dcterms:created xsi:type="dcterms:W3CDTF">2023-11-06T15:31:39Z</dcterms:created>
  <dcterms:modified xsi:type="dcterms:W3CDTF">2025-02-04T00:45:40Z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lassificationContentMarkingFooterLocations">
    <vt:lpwstr>White:6</vt:lpwstr>
  </property>
  <property fmtid="{D5CDD505-2E9C-101B-9397-08002B2CF9AE}" pid="3" name="ClassificationContentMarkingFooterText">
    <vt:lpwstr>Lexmark Confidential</vt:lpwstr>
  </property>
</Properties>
</file>