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417" r:id="rId2"/>
    <p:sldId id="257" r:id="rId3"/>
    <p:sldId id="258" r:id="rId4"/>
    <p:sldId id="374" r:id="rId5"/>
    <p:sldId id="259" r:id="rId6"/>
    <p:sldId id="260" r:id="rId7"/>
    <p:sldId id="261" r:id="rId8"/>
    <p:sldId id="262" r:id="rId9"/>
    <p:sldId id="418" r:id="rId10"/>
    <p:sldId id="419" r:id="rId11"/>
    <p:sldId id="420" r:id="rId12"/>
    <p:sldId id="421" r:id="rId13"/>
    <p:sldId id="422" r:id="rId14"/>
    <p:sldId id="423" r:id="rId15"/>
    <p:sldId id="426" r:id="rId16"/>
    <p:sldId id="428" r:id="rId17"/>
    <p:sldId id="430" r:id="rId18"/>
    <p:sldId id="427" r:id="rId19"/>
    <p:sldId id="429" r:id="rId20"/>
    <p:sldId id="424" r:id="rId21"/>
    <p:sldId id="425" r:id="rId22"/>
    <p:sldId id="289"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EA03C-71EE-114E-822C-4901484729E3}" v="19" dt="2020-04-08T06:13:12.423"/>
  </p1510:revLst>
</p1510:revInfo>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5"/>
    <p:restoredTop sz="96058"/>
  </p:normalViewPr>
  <p:slideViewPr>
    <p:cSldViewPr snapToGrid="0" snapToObjects="1">
      <p:cViewPr varScale="1">
        <p:scale>
          <a:sx n="64" d="100"/>
          <a:sy n="64" d="100"/>
        </p:scale>
        <p:origin x="1402" y="58"/>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F77EA03C-71EE-114E-822C-4901484729E3}"/>
    <pc:docChg chg="modMainMaster">
      <pc:chgData name="Kennedy, Smith (Wireless &amp; IPP Standards)" userId="0eeb2244-425b-4283-bee1-e4f5d8874cb0" providerId="ADAL" clId="{F77EA03C-71EE-114E-822C-4901484729E3}" dt="2020-04-08T06:15:10.007" v="82" actId="20577"/>
      <pc:docMkLst>
        <pc:docMk/>
      </pc:docMkLst>
      <pc:sldMasterChg chg="modSp modSldLayout">
        <pc:chgData name="Kennedy, Smith (Wireless &amp; IPP Standards)" userId="0eeb2244-425b-4283-bee1-e4f5d8874cb0" providerId="ADAL" clId="{F77EA03C-71EE-114E-822C-4901484729E3}" dt="2020-04-08T06:15:10.007" v="82" actId="20577"/>
        <pc:sldMasterMkLst>
          <pc:docMk/>
          <pc:sldMasterMk cId="0" sldId="2147483648"/>
        </pc:sldMasterMkLst>
        <pc:spChg chg="mod">
          <ac:chgData name="Kennedy, Smith (Wireless &amp; IPP Standards)" userId="0eeb2244-425b-4283-bee1-e4f5d8874cb0" providerId="ADAL" clId="{F77EA03C-71EE-114E-822C-4901484729E3}" dt="2020-04-08T06:13:06.635" v="67" actId="207"/>
          <ac:spMkLst>
            <pc:docMk/>
            <pc:sldMasterMk cId="0" sldId="2147483648"/>
            <ac:spMk id="2" creationId="{00000000-0000-0000-0000-000000000000}"/>
          </ac:spMkLst>
        </pc:spChg>
        <pc:spChg chg="mod">
          <ac:chgData name="Kennedy, Smith (Wireless &amp; IPP Standards)" userId="0eeb2244-425b-4283-bee1-e4f5d8874cb0" providerId="ADAL" clId="{F77EA03C-71EE-114E-822C-4901484729E3}" dt="2020-04-08T06:13:12.423" v="68" actId="207"/>
          <ac:spMkLst>
            <pc:docMk/>
            <pc:sldMasterMk cId="0" sldId="2147483648"/>
            <ac:spMk id="12" creationId="{B67249C2-F919-FB43-A3E8-432384B3F9C2}"/>
          </ac:spMkLst>
        </pc:spChg>
        <pc:spChg chg="mod">
          <ac:chgData name="Kennedy, Smith (Wireless &amp; IPP Standards)" userId="0eeb2244-425b-4283-bee1-e4f5d8874cb0" providerId="ADAL" clId="{F77EA03C-71EE-114E-822C-4901484729E3}" dt="2020-04-08T06:15:10.007" v="82" actId="20577"/>
          <ac:spMkLst>
            <pc:docMk/>
            <pc:sldMasterMk cId="0" sldId="2147483648"/>
            <ac:spMk id="14" creationId="{D6751747-1FDD-7544-A3EA-07F79A4C8066}"/>
          </ac:spMkLst>
        </pc:spChg>
        <pc:picChg chg="mod">
          <ac:chgData name="Kennedy, Smith (Wireless &amp; IPP Standards)" userId="0eeb2244-425b-4283-bee1-e4f5d8874cb0" providerId="ADAL" clId="{F77EA03C-71EE-114E-822C-4901484729E3}" dt="2020-04-08T06:11:33.624" v="59" actId="14826"/>
          <ac:picMkLst>
            <pc:docMk/>
            <pc:sldMasterMk cId="0" sldId="2147483648"/>
            <ac:picMk id="3" creationId="{00000000-0000-0000-0000-000000000000}"/>
          </ac:picMkLst>
        </pc:picChg>
        <pc:sldLayoutChg chg="modSp">
          <pc:chgData name="Kennedy, Smith (Wireless &amp; IPP Standards)" userId="0eeb2244-425b-4283-bee1-e4f5d8874cb0" providerId="ADAL" clId="{F77EA03C-71EE-114E-822C-4901484729E3}" dt="2020-04-08T06:13:38.376" v="69" actId="6549"/>
          <pc:sldLayoutMkLst>
            <pc:docMk/>
            <pc:sldMasterMk cId="0" sldId="2147483648"/>
            <pc:sldLayoutMk cId="0" sldId="2147483649"/>
          </pc:sldLayoutMkLst>
          <pc:spChg chg="mod">
            <ac:chgData name="Kennedy, Smith (Wireless &amp; IPP Standards)" userId="0eeb2244-425b-4283-bee1-e4f5d8874cb0" providerId="ADAL" clId="{F77EA03C-71EE-114E-822C-4901484729E3}" dt="2020-04-08T06:13:38.376" v="69" actId="6549"/>
            <ac:spMkLst>
              <pc:docMk/>
              <pc:sldMasterMk cId="0" sldId="2147483648"/>
              <pc:sldLayoutMk cId="0" sldId="2147483649"/>
              <ac:spMk id="17" creationId="{00000000-0000-0000-0000-000000000000}"/>
            </ac:spMkLst>
          </pc:spChg>
          <pc:picChg chg="mod">
            <ac:chgData name="Kennedy, Smith (Wireless &amp; IPP Standards)" userId="0eeb2244-425b-4283-bee1-e4f5d8874cb0" providerId="ADAL" clId="{F77EA03C-71EE-114E-822C-4901484729E3}" dt="2020-04-08T06:10:54.345" v="0" actId="14826"/>
            <ac:picMkLst>
              <pc:docMk/>
              <pc:sldMasterMk cId="0" sldId="2147483648"/>
              <pc:sldLayoutMk cId="0" sldId="2147483649"/>
              <ac:picMk id="1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2620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3005951" cy="553998"/>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rPr lang="en-US" dirty="0">
                <a:solidFill>
                  <a:schemeClr val="bg1">
                    <a:lumMod val="50000"/>
                  </a:schemeClr>
                </a:solidFill>
              </a:rPr>
              <a:t>OpenPrinting</a:t>
            </a:r>
            <a:endParaRPr dirty="0">
              <a:solidFill>
                <a:schemeClr val="bg1">
                  <a:lumMod val="50000"/>
                </a:schemeClr>
              </a:solidFill>
            </a:endParaRPr>
          </a:p>
        </p:txBody>
      </p:sp>
      <p:pic>
        <p:nvPicPr>
          <p:cNvPr id="18" name="pwg-transparency.png"/>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672955"/>
            <a:ext cx="1905000" cy="1637109"/>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chemeClr val="bg1">
              <a:lumMod val="50000"/>
            </a:schemeClr>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chemeClr val="bg1">
              <a:lumMod val="50000"/>
            </a:schemeClr>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166100" y="205490"/>
            <a:ext cx="851804" cy="732019"/>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2020 OpenPrinting</a:t>
            </a:r>
            <a:r>
              <a:rPr dirty="0"/>
              <a:t>. All rights reserved.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3techs.com/technologies/comparison/os-linux,os-windows" TargetMode="External"/><Relationship Id="rId2" Type="http://schemas.openxmlformats.org/officeDocument/2006/relationships/hyperlink" Target="https://w3techs.com/technologies/overview/operating_system/all" TargetMode="External"/><Relationship Id="rId1" Type="http://schemas.openxmlformats.org/officeDocument/2006/relationships/slideLayout" Target="../slideLayouts/slideLayout2.xml"/><Relationship Id="rId5" Type="http://schemas.openxmlformats.org/officeDocument/2006/relationships/hyperlink" Target="https://distrowatch.com/dwres.php?resource=popularity" TargetMode="External"/><Relationship Id="rId4" Type="http://schemas.openxmlformats.org/officeDocument/2006/relationships/hyperlink" Target="http://gs.statcounter.com/os-market-share/mobile/worldwid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iki.ubuntu.com/Releas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penprinting.org/download/cups-filt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itmandi.ac.in/" TargetMode="External"/><Relationship Id="rId2" Type="http://schemas.openxmlformats.org/officeDocument/2006/relationships/hyperlink" Target="https://www.youtube.com/watch?v=0c_JaX4G7Zc" TargetMode="External"/><Relationship Id="rId1" Type="http://schemas.openxmlformats.org/officeDocument/2006/relationships/slideLayout" Target="../slideLayouts/slideLayout2.xml"/><Relationship Id="rId5" Type="http://schemas.openxmlformats.org/officeDocument/2006/relationships/hyperlink" Target="https://openprinting.github.io/" TargetMode="External"/><Relationship Id="rId4" Type="http://schemas.openxmlformats.org/officeDocument/2006/relationships/hyperlink" Target="https://events.linuxfoundation.org/lf-member-summi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openprinting.github.io/news/" TargetMode="External"/><Relationship Id="rId2" Type="http://schemas.openxmlformats.org/officeDocument/2006/relationships/hyperlink" Target="https://openprinting.github.io/"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openprinting.github.io/driverles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wg.org/chair/membership_docs/pwg-ip-polic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lIns="0"/>
          <a:lstStyle/>
          <a:p>
            <a:br>
              <a:rPr lang="en-US" dirty="0"/>
            </a:br>
            <a:r>
              <a:rPr lang="en-US" dirty="0"/>
              <a:t>OpenPrinting May 2020 Face-to-Face</a:t>
            </a:r>
            <a:br>
              <a:rPr lang="en-US" dirty="0"/>
            </a:br>
            <a:r>
              <a:rPr lang="en-US" dirty="0"/>
              <a:t>Plenary Session</a:t>
            </a:r>
            <a:endParaRPr dirty="0"/>
          </a:p>
        </p:txBody>
      </p:sp>
      <p:sp>
        <p:nvSpPr>
          <p:cNvPr id="74" name="Shape 74"/>
          <p:cNvSpPr>
            <a:spLocks noGrp="1"/>
          </p:cNvSpPr>
          <p:nvPr>
            <p:ph type="body" sz="half" idx="1"/>
          </p:nvPr>
        </p:nvSpPr>
        <p:spPr>
          <a:prstGeom prst="rect">
            <a:avLst/>
          </a:prstGeom>
        </p:spPr>
        <p:txBody>
          <a:bodyPr/>
          <a:lstStyle/>
          <a:p>
            <a:endParaRPr lang="en-US" dirty="0"/>
          </a:p>
          <a:p>
            <a:r>
              <a:rPr lang="en-US" b="1" dirty="0"/>
              <a:t>Ira McDonald (High North) – OP Chair</a:t>
            </a:r>
          </a:p>
          <a:p>
            <a:r>
              <a:rPr lang="en-US" b="1" dirty="0"/>
              <a:t>Till Kamppeter (Canonical) – OP Manager</a:t>
            </a:r>
          </a:p>
          <a:p>
            <a:r>
              <a:rPr lang="en-US" b="1" dirty="0"/>
              <a:t>5 May 2020</a:t>
            </a:r>
          </a:p>
        </p:txBody>
      </p:sp>
    </p:spTree>
    <p:extLst>
      <p:ext uri="{BB962C8B-B14F-4D97-AF65-F5344CB8AC3E}">
        <p14:creationId xmlns:p14="http://schemas.microsoft.com/office/powerpoint/2010/main" val="16894772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Internet public server market share in May 2020</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32% Linux / 30% Windows / 38%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2"/>
              </a:rPr>
              <a:t>https://w3techs.com/technologies/overview/operating_system/all</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uFillTx/>
                <a:latin typeface="Arial"/>
                <a:cs typeface="Arial"/>
                <a:sym typeface="Arial"/>
              </a:rPr>
              <a:t>Linux Web Server market share in May 2020</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rPr>
              <a:t>– 32% Linux / 30% Windows / 38% other/unknown</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3"/>
              </a:rPr>
              <a:t>https://w3techs.com/technologies/comparison/os-linux,os-windows</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mobile OS market share in </a:t>
            </a:r>
            <a:r>
              <a:rPr lang="en-US" b="1" dirty="0">
                <a:solidFill>
                  <a:srgbClr val="073763"/>
                </a:solidFill>
                <a:uFillTx/>
                <a:latin typeface="Arial"/>
                <a:cs typeface="Arial"/>
                <a:sym typeface="Arial"/>
              </a:rPr>
              <a:t>May 2020 </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72% Android / 27% iOS / 1%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4"/>
              </a:rPr>
              <a:t>http://gs.statcounter.com/os-market-share/mobile/worldwide</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distributions popularity on Distro Watch in 2020 </a:t>
            </a:r>
            <a:br>
              <a:rPr lang="en-US" b="1" dirty="0">
                <a:solidFill>
                  <a:srgbClr val="073763"/>
                </a:solidFill>
                <a:highlight>
                  <a:srgbClr val="FFFFFF"/>
                </a:highlight>
                <a:uFillTx/>
                <a:latin typeface="Arial"/>
                <a:cs typeface="Arial"/>
                <a:sym typeface="Arial"/>
              </a:rPr>
            </a:br>
            <a:r>
              <a:rPr lang="en-US" b="1" dirty="0">
                <a:solidFill>
                  <a:srgbClr val="073763"/>
                </a:solidFill>
                <a:highlight>
                  <a:srgbClr val="FFFFFF"/>
                </a:highlight>
                <a:uFillTx/>
                <a:latin typeface="Arial"/>
                <a:cs typeface="Arial"/>
                <a:sym typeface="Arial"/>
              </a:rPr>
              <a:t>– </a:t>
            </a:r>
            <a:r>
              <a:rPr lang="en-US" sz="1800" b="1" dirty="0" err="1">
                <a:solidFill>
                  <a:srgbClr val="073763"/>
                </a:solidFill>
                <a:highlight>
                  <a:srgbClr val="FFFFFF"/>
                </a:highlight>
                <a:uFillTx/>
                <a:latin typeface="Arial"/>
                <a:cs typeface="Arial"/>
                <a:sym typeface="Arial"/>
              </a:rPr>
              <a:t>Manjaro</a:t>
            </a:r>
            <a:r>
              <a:rPr lang="en-US" sz="1800" b="1" dirty="0">
                <a:solidFill>
                  <a:srgbClr val="073763"/>
                </a:solidFill>
                <a:highlight>
                  <a:srgbClr val="FFFFFF"/>
                </a:highlight>
                <a:uFillTx/>
                <a:latin typeface="Arial"/>
                <a:cs typeface="Arial"/>
                <a:sym typeface="Arial"/>
              </a:rPr>
              <a:t>, Mint, Debian, Ubuntu, Fedora, openSUSE, CentOS</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5"/>
              </a:rPr>
              <a:t>https://distrowatch.com/dwres.php?resource=popularity</a:t>
            </a:r>
            <a:br>
              <a:rPr lang="en-US" sz="1800" b="1" dirty="0">
                <a:solidFill>
                  <a:srgbClr val="073763"/>
                </a:solidFill>
                <a:highlight>
                  <a:srgbClr val="FFFFFF"/>
                </a:highlight>
                <a:uFillTx/>
                <a:latin typeface="Arial"/>
                <a:cs typeface="Arial"/>
                <a:sym typeface="Arial"/>
              </a:rPr>
            </a:br>
            <a:endParaRPr lang="en-US" dirty="0"/>
          </a:p>
        </p:txBody>
      </p:sp>
      <p:sp>
        <p:nvSpPr>
          <p:cNvPr id="136" name="Shape 136"/>
          <p:cNvSpPr>
            <a:spLocks noGrp="1"/>
          </p:cNvSpPr>
          <p:nvPr>
            <p:ph type="title"/>
          </p:nvPr>
        </p:nvSpPr>
        <p:spPr>
          <a:prstGeom prst="rect">
            <a:avLst/>
          </a:prstGeom>
        </p:spPr>
        <p:txBody>
          <a:bodyPr/>
          <a:lstStyle/>
          <a:p>
            <a:r>
              <a:rPr lang="en-US" dirty="0"/>
              <a:t>Linux Markets and Distributions</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Tree>
    <p:extLst>
      <p:ext uri="{BB962C8B-B14F-4D97-AF65-F5344CB8AC3E}">
        <p14:creationId xmlns:p14="http://schemas.microsoft.com/office/powerpoint/2010/main" val="206037038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lnSpcReduction="10000"/>
          </a:bodyPr>
          <a:lstStyle/>
          <a:p>
            <a:pPr marL="114300" marR="0" lvl="0" indent="0">
              <a:lnSpc>
                <a:spcPct val="120000"/>
              </a:lnSpc>
              <a:spcBef>
                <a:spcPts val="0"/>
              </a:spcBef>
              <a:buClr>
                <a:srgbClr val="073763"/>
              </a:buClr>
              <a:buSzPts val="1800"/>
              <a:buNone/>
            </a:pPr>
            <a:r>
              <a:rPr lang="en-US" sz="2400" b="1" dirty="0">
                <a:solidFill>
                  <a:srgbClr val="073763"/>
                </a:solidFill>
                <a:uFillTx/>
                <a:latin typeface="Arial"/>
                <a:cs typeface="Arial"/>
                <a:sym typeface="Arial"/>
              </a:rPr>
              <a:t>OP Driverless Printing support in Linux</a:t>
            </a:r>
          </a:p>
          <a:p>
            <a:pPr marL="457200" marR="0" lvl="0">
              <a:lnSpc>
                <a:spcPct val="120000"/>
              </a:lnSpc>
              <a:spcBef>
                <a:spcPts val="0"/>
              </a:spcBef>
              <a:buClr>
                <a:srgbClr val="073763"/>
              </a:buClr>
              <a:buSzPts val="1800"/>
              <a:buFont typeface="Arial"/>
              <a:buChar char="●"/>
            </a:pPr>
            <a:r>
              <a:rPr lang="en-US" sz="19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900" b="1" dirty="0">
                <a:solidFill>
                  <a:srgbClr val="073763"/>
                </a:solidFill>
                <a:highlight>
                  <a:srgbClr val="FFFFFF"/>
                </a:highlight>
                <a:uFillTx/>
                <a:latin typeface="Arial"/>
                <a:cs typeface="Arial"/>
                <a:sym typeface="Arial"/>
              </a:rPr>
              <a:t>Ubuntu 19.04 (18 April 2019) – Driverless Printing enhanced</a:t>
            </a:r>
            <a:br>
              <a:rPr lang="en-US" sz="1900" b="1" dirty="0">
                <a:solidFill>
                  <a:srgbClr val="073763"/>
                </a:solidFill>
                <a:highlight>
                  <a:srgbClr val="FFFFFF"/>
                </a:highlight>
                <a:uFillTx/>
                <a:latin typeface="Arial"/>
                <a:cs typeface="Arial"/>
                <a:sym typeface="Arial"/>
              </a:rPr>
            </a:br>
            <a:r>
              <a:rPr lang="en-US" sz="1900" b="1" dirty="0">
                <a:solidFill>
                  <a:srgbClr val="073763"/>
                </a:solidFill>
                <a:highlight>
                  <a:srgbClr val="FFFFFF"/>
                </a:highlight>
                <a:uFillTx/>
                <a:latin typeface="Arial"/>
                <a:cs typeface="Arial"/>
                <a:sym typeface="Arial"/>
              </a:rPr>
              <a:t>–  Automatic setup / Connect a printer as easily as a USB stick</a:t>
            </a:r>
            <a:br>
              <a:rPr lang="en-US" sz="1900" b="1" dirty="0">
                <a:solidFill>
                  <a:srgbClr val="073763"/>
                </a:solidFill>
                <a:highlight>
                  <a:srgbClr val="FFFFFF"/>
                </a:highlight>
                <a:uFillTx/>
                <a:latin typeface="Arial"/>
                <a:cs typeface="Arial"/>
                <a:sym typeface="Arial"/>
              </a:rPr>
            </a:br>
            <a:r>
              <a:rPr lang="en-US" sz="1900" b="1" dirty="0">
                <a:solidFill>
                  <a:srgbClr val="073763"/>
                </a:solidFill>
                <a:uFillTx/>
                <a:latin typeface="Arial"/>
                <a:cs typeface="Arial"/>
                <a:sym typeface="Arial"/>
                <a:hlinkClick r:id="rId2"/>
              </a:rPr>
              <a:t>https://wiki.ubuntu.com/Releases</a:t>
            </a:r>
            <a:r>
              <a:rPr lang="en-US" sz="1900" b="1" dirty="0">
                <a:solidFill>
                  <a:srgbClr val="073763"/>
                </a:solidFill>
                <a:highlight>
                  <a:srgbClr val="FFFFFF"/>
                </a:highlight>
                <a:uFillTx/>
                <a:latin typeface="Arial"/>
                <a:cs typeface="Arial"/>
                <a:sym typeface="Arial"/>
              </a:rPr>
              <a:t> –  Disco Dingo</a:t>
            </a:r>
          </a:p>
          <a:p>
            <a:pPr marL="457200" marR="0" lvl="0">
              <a:lnSpc>
                <a:spcPct val="120000"/>
              </a:lnSpc>
              <a:spcBef>
                <a:spcPts val="0"/>
              </a:spcBef>
              <a:buClr>
                <a:srgbClr val="073763"/>
              </a:buClr>
              <a:buSzPts val="1800"/>
              <a:buFont typeface="Arial"/>
              <a:buChar char="●"/>
            </a:pPr>
            <a:r>
              <a:rPr lang="en-US" sz="1900" b="1" dirty="0">
                <a:solidFill>
                  <a:srgbClr val="073763"/>
                </a:solidFill>
                <a:highlight>
                  <a:srgbClr val="FFFFFF"/>
                </a:highlight>
                <a:uFillTx/>
                <a:latin typeface="Arial"/>
                <a:cs typeface="Arial"/>
                <a:sym typeface="Arial"/>
              </a:rPr>
              <a:t>IPP Everywhere open standard from PWG mainstream in CUPS – 365 IPP Everywhere Printers now certified</a:t>
            </a:r>
          </a:p>
          <a:p>
            <a:pPr marL="457200" marR="0" lvl="0">
              <a:lnSpc>
                <a:spcPct val="120000"/>
              </a:lnSpc>
              <a:spcBef>
                <a:spcPts val="0"/>
              </a:spcBef>
              <a:buClr>
                <a:srgbClr val="073763"/>
              </a:buClr>
              <a:buSzPts val="1800"/>
              <a:buFont typeface="Arial"/>
              <a:buChar char="●"/>
            </a:pPr>
            <a:r>
              <a:rPr lang="en-US" sz="1900" b="1" dirty="0">
                <a:solidFill>
                  <a:srgbClr val="073763"/>
                </a:solidFill>
                <a:highlight>
                  <a:srgbClr val="FFFFFF"/>
                </a:highlight>
                <a:uFillTx/>
                <a:latin typeface="Arial"/>
                <a:cs typeface="Arial"/>
                <a:sym typeface="Arial"/>
              </a:rPr>
              <a:t>CUPS 2.2.10 (7 December 2018) – included in Ubuntu 19.04</a:t>
            </a:r>
            <a:br>
              <a:rPr lang="en-US" sz="1900" b="1" dirty="0">
                <a:solidFill>
                  <a:srgbClr val="073763"/>
                </a:solidFill>
                <a:highlight>
                  <a:srgbClr val="FFFFFF"/>
                </a:highlight>
                <a:uFillTx/>
                <a:latin typeface="Arial"/>
                <a:cs typeface="Arial"/>
                <a:sym typeface="Arial"/>
              </a:rPr>
            </a:br>
            <a:r>
              <a:rPr lang="en-US" sz="1900" b="1" dirty="0">
                <a:solidFill>
                  <a:srgbClr val="073763"/>
                </a:solidFill>
                <a:highlight>
                  <a:srgbClr val="FFFFFF"/>
                </a:highlight>
                <a:uFillTx/>
                <a:latin typeface="Arial"/>
                <a:cs typeface="Arial"/>
                <a:sym typeface="Arial"/>
              </a:rPr>
              <a:t>– ‘</a:t>
            </a:r>
            <a:r>
              <a:rPr lang="en-US" sz="1900" b="1" dirty="0" err="1">
                <a:solidFill>
                  <a:srgbClr val="073763"/>
                </a:solidFill>
                <a:highlight>
                  <a:srgbClr val="FFFFFF"/>
                </a:highlight>
                <a:uFillTx/>
                <a:latin typeface="Arial"/>
                <a:cs typeface="Arial"/>
                <a:sym typeface="Arial"/>
              </a:rPr>
              <a:t>lpoptions</a:t>
            </a:r>
            <a:r>
              <a:rPr lang="en-US" sz="1900" b="1" dirty="0">
                <a:solidFill>
                  <a:srgbClr val="073763"/>
                </a:solidFill>
                <a:highlight>
                  <a:srgbClr val="FFFFFF"/>
                </a:highlight>
                <a:uFillTx/>
                <a:latin typeface="Arial"/>
                <a:cs typeface="Arial"/>
                <a:sym typeface="Arial"/>
              </a:rPr>
              <a:t>’ for IPP Everywhere, USB &amp; PPD fixes, Page accounting (2.3)</a:t>
            </a:r>
          </a:p>
          <a:p>
            <a:pPr marL="457200" marR="0" lvl="0">
              <a:lnSpc>
                <a:spcPct val="120000"/>
              </a:lnSpc>
              <a:spcBef>
                <a:spcPts val="0"/>
              </a:spcBef>
              <a:buClr>
                <a:srgbClr val="073763"/>
              </a:buClr>
              <a:buSzPts val="1800"/>
              <a:buFont typeface="Arial"/>
              <a:buChar char="●"/>
            </a:pPr>
            <a:r>
              <a:rPr lang="en-US" sz="1900" b="1" dirty="0">
                <a:solidFill>
                  <a:srgbClr val="073763"/>
                </a:solidFill>
                <a:highlight>
                  <a:srgbClr val="FFFFFF"/>
                </a:highlight>
                <a:uFillTx/>
                <a:latin typeface="Arial"/>
                <a:cs typeface="Arial"/>
                <a:sym typeface="Arial"/>
              </a:rPr>
              <a:t>CUPS 2.2.11 (22 March 2019) – </a:t>
            </a:r>
            <a:r>
              <a:rPr lang="en-US" sz="1900" b="1" i="1" dirty="0">
                <a:solidFill>
                  <a:srgbClr val="073763"/>
                </a:solidFill>
                <a:highlight>
                  <a:srgbClr val="FFFFFF"/>
                </a:highlight>
                <a:uFillTx/>
                <a:latin typeface="Arial"/>
                <a:cs typeface="Arial"/>
                <a:sym typeface="Arial"/>
              </a:rPr>
              <a:t>not in Ubuntu 19.04 release </a:t>
            </a:r>
            <a:br>
              <a:rPr lang="en-US" sz="1900" b="1" dirty="0">
                <a:solidFill>
                  <a:srgbClr val="073763"/>
                </a:solidFill>
                <a:highlight>
                  <a:srgbClr val="FFFFFF"/>
                </a:highlight>
                <a:uFillTx/>
                <a:latin typeface="Arial"/>
                <a:cs typeface="Arial"/>
                <a:sym typeface="Arial"/>
              </a:rPr>
            </a:br>
            <a:r>
              <a:rPr lang="en-US" sz="1900" b="1" dirty="0">
                <a:solidFill>
                  <a:srgbClr val="073763"/>
                </a:solidFill>
                <a:highlight>
                  <a:srgbClr val="FFFFFF"/>
                </a:highlight>
                <a:uFillTx/>
                <a:latin typeface="Arial"/>
                <a:cs typeface="Arial"/>
                <a:sym typeface="Arial"/>
              </a:rPr>
              <a:t>– Bug fixes in Scheduler, IPP Everywhere, CUPS library, and USB printers</a:t>
            </a:r>
          </a:p>
          <a:p>
            <a:pPr marL="457200" marR="0" lvl="0">
              <a:lnSpc>
                <a:spcPct val="120000"/>
              </a:lnSpc>
              <a:spcBef>
                <a:spcPts val="0"/>
              </a:spcBef>
              <a:buClr>
                <a:srgbClr val="073763"/>
              </a:buClr>
              <a:buSzPts val="1800"/>
              <a:buFont typeface="Arial"/>
              <a:buChar char="●"/>
            </a:pPr>
            <a:r>
              <a:rPr lang="en-US" sz="1900" b="1" dirty="0">
                <a:solidFill>
                  <a:srgbClr val="073763"/>
                </a:solidFill>
                <a:highlight>
                  <a:srgbClr val="FFFFFF"/>
                </a:highlight>
                <a:uFillTx/>
                <a:latin typeface="Arial"/>
                <a:cs typeface="Arial"/>
                <a:sym typeface="Arial"/>
              </a:rPr>
              <a:t>CUPS 2.3b7 (14 December 2018) </a:t>
            </a:r>
            <a:br>
              <a:rPr lang="en-US" sz="1900" b="1" dirty="0">
                <a:solidFill>
                  <a:srgbClr val="073763"/>
                </a:solidFill>
                <a:highlight>
                  <a:srgbClr val="FFFFFF"/>
                </a:highlight>
                <a:uFillTx/>
                <a:latin typeface="Arial"/>
                <a:cs typeface="Arial"/>
                <a:sym typeface="Arial"/>
              </a:rPr>
            </a:br>
            <a:r>
              <a:rPr lang="en-US" sz="1900" b="1" dirty="0">
                <a:solidFill>
                  <a:srgbClr val="073763"/>
                </a:solidFill>
                <a:highlight>
                  <a:srgbClr val="FFFFFF"/>
                </a:highlight>
                <a:uFillTx/>
                <a:latin typeface="Arial"/>
                <a:cs typeface="Arial"/>
                <a:sym typeface="Arial"/>
              </a:rPr>
              <a:t>– Bug fixes and build failure fixes</a:t>
            </a:r>
            <a:endParaRPr lang="en-US" sz="1900" dirty="0"/>
          </a:p>
        </p:txBody>
      </p:sp>
      <p:sp>
        <p:nvSpPr>
          <p:cNvPr id="136" name="Shape 136"/>
          <p:cNvSpPr>
            <a:spLocks noGrp="1"/>
          </p:cNvSpPr>
          <p:nvPr>
            <p:ph type="title"/>
          </p:nvPr>
        </p:nvSpPr>
        <p:spPr>
          <a:prstGeom prst="rect">
            <a:avLst/>
          </a:prstGeom>
        </p:spPr>
        <p:txBody>
          <a:bodyPr/>
          <a:lstStyle/>
          <a:p>
            <a:r>
              <a:rPr lang="en-US" dirty="0"/>
              <a:t>OpenPrinting 2019 – 1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Tree>
    <p:extLst>
      <p:ext uri="{BB962C8B-B14F-4D97-AF65-F5344CB8AC3E}">
        <p14:creationId xmlns:p14="http://schemas.microsoft.com/office/powerpoint/2010/main" val="189681718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CUPS Filters – accomplishments this year</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2"/>
              </a:rPr>
              <a:t>http://www.openprinting.org/download/cups-filters/</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cups-browsed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No new features added after last year’s OpenPrinting Summit 2018</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Focus on reliability this year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Bug fixes in Cluster Printing, IPPS upgrade, HTTP timeouts, etc.</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filters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a:t>
            </a:r>
            <a:r>
              <a:rPr lang="en-US" sz="1800" b="1" dirty="0" err="1">
                <a:solidFill>
                  <a:srgbClr val="073763"/>
                </a:solidFill>
                <a:highlight>
                  <a:srgbClr val="FFFFFF"/>
                </a:highlight>
                <a:uFillTx/>
                <a:latin typeface="Arial"/>
                <a:cs typeface="Arial"/>
                <a:sym typeface="Arial"/>
              </a:rPr>
              <a:t>pdftoopvp</a:t>
            </a:r>
            <a:r>
              <a:rPr lang="en-US" sz="1800" b="1" dirty="0">
                <a:solidFill>
                  <a:srgbClr val="073763"/>
                </a:solidFill>
                <a:highlight>
                  <a:srgbClr val="FFFFFF"/>
                </a:highlight>
                <a:uFillTx/>
                <a:latin typeface="Arial"/>
                <a:cs typeface="Arial"/>
                <a:sym typeface="Arial"/>
              </a:rPr>
              <a:t> and </a:t>
            </a:r>
            <a:r>
              <a:rPr lang="en-US" sz="1800" b="1" dirty="0" err="1">
                <a:solidFill>
                  <a:srgbClr val="073763"/>
                </a:solidFill>
                <a:highlight>
                  <a:srgbClr val="FFFFFF"/>
                </a:highlight>
                <a:uFillTx/>
                <a:latin typeface="Arial"/>
                <a:cs typeface="Arial"/>
                <a:sym typeface="Arial"/>
              </a:rPr>
              <a:t>pdftoijs</a:t>
            </a:r>
            <a:r>
              <a:rPr lang="en-US" sz="1800" b="1" dirty="0">
                <a:solidFill>
                  <a:srgbClr val="073763"/>
                </a:solidFill>
                <a:highlight>
                  <a:srgbClr val="FFFFFF"/>
                </a:highlight>
                <a:uFillTx/>
                <a:latin typeface="Arial"/>
                <a:cs typeface="Arial"/>
                <a:sym typeface="Arial"/>
              </a:rPr>
              <a:t> deprecated</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QPDF-based solutions – </a:t>
            </a:r>
            <a:r>
              <a:rPr lang="en-US" sz="1800" b="1" dirty="0" err="1">
                <a:solidFill>
                  <a:srgbClr val="073763"/>
                </a:solidFill>
                <a:highlight>
                  <a:srgbClr val="FFFFFF"/>
                </a:highlight>
                <a:uFillTx/>
                <a:latin typeface="Arial"/>
                <a:cs typeface="Arial"/>
                <a:sym typeface="Arial"/>
              </a:rPr>
              <a:t>pdftopdf</a:t>
            </a:r>
            <a:r>
              <a:rPr lang="en-US" sz="1800" b="1" dirty="0">
                <a:solidFill>
                  <a:srgbClr val="073763"/>
                </a:solidFill>
                <a:highlight>
                  <a:srgbClr val="FFFFFF"/>
                </a:highlight>
                <a:uFillTx/>
                <a:latin typeface="Arial"/>
                <a:cs typeface="Arial"/>
                <a:sym typeface="Arial"/>
              </a:rPr>
              <a:t>, </a:t>
            </a:r>
            <a:r>
              <a:rPr lang="en-US" sz="1800" b="1" dirty="0" err="1">
                <a:solidFill>
                  <a:srgbClr val="073763"/>
                </a:solidFill>
                <a:highlight>
                  <a:srgbClr val="FFFFFF"/>
                </a:highlight>
                <a:uFillTx/>
                <a:latin typeface="Arial"/>
                <a:cs typeface="Arial"/>
                <a:sym typeface="Arial"/>
              </a:rPr>
              <a:t>bannertopdf</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New options for scaling/fitting images/page content</a:t>
            </a:r>
          </a:p>
          <a:p>
            <a:pPr marL="457200" marR="0" lvl="0">
              <a:lnSpc>
                <a:spcPct val="120000"/>
              </a:lnSpc>
              <a:spcBef>
                <a:spcPts val="0"/>
              </a:spcBef>
              <a:buClr>
                <a:srgbClr val="073763"/>
              </a:buClr>
              <a:buSzPts val="1800"/>
              <a:buFont typeface="Arial"/>
              <a:buChar char="●"/>
            </a:pPr>
            <a:r>
              <a:rPr lang="en-US" sz="1800" b="1" dirty="0" err="1">
                <a:solidFill>
                  <a:srgbClr val="073763"/>
                </a:solidFill>
                <a:highlight>
                  <a:srgbClr val="FFFFFF"/>
                </a:highlight>
                <a:uFillTx/>
                <a:latin typeface="Arial"/>
                <a:cs typeface="Arial"/>
                <a:sym typeface="Arial"/>
              </a:rPr>
              <a:t>ippusbxd</a:t>
            </a:r>
            <a:r>
              <a:rPr lang="en-US" sz="1800" b="1" dirty="0">
                <a:solidFill>
                  <a:srgbClr val="073763"/>
                </a:solidFill>
                <a:highlight>
                  <a:srgbClr val="FFFFFF"/>
                </a:highlight>
                <a:uFillTx/>
                <a:latin typeface="Arial"/>
                <a:cs typeface="Arial"/>
                <a:sym typeface="Arial"/>
              </a:rPr>
              <a:t>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No code changes, no new features, no functional changes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Need Avahi patch (not just Ubuntu) – now in progress</a:t>
            </a:r>
            <a:endParaRPr lang="en-US" sz="1800" dirty="0"/>
          </a:p>
        </p:txBody>
      </p:sp>
      <p:sp>
        <p:nvSpPr>
          <p:cNvPr id="136" name="Shape 136"/>
          <p:cNvSpPr>
            <a:spLocks noGrp="1"/>
          </p:cNvSpPr>
          <p:nvPr>
            <p:ph type="title"/>
          </p:nvPr>
        </p:nvSpPr>
        <p:spPr>
          <a:prstGeom prst="rect">
            <a:avLst/>
          </a:prstGeom>
        </p:spPr>
        <p:txBody>
          <a:bodyPr/>
          <a:lstStyle/>
          <a:p>
            <a:r>
              <a:rPr lang="en-US" dirty="0"/>
              <a:t>OpenPrinting 2019 – 2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Tree>
    <p:extLst>
      <p:ext uri="{BB962C8B-B14F-4D97-AF65-F5344CB8AC3E}">
        <p14:creationId xmlns:p14="http://schemas.microsoft.com/office/powerpoint/2010/main" val="6415789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CUPS Filters – the future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Make cups-browsed re-</a:t>
            </a:r>
            <a:r>
              <a:rPr lang="en-US" sz="1800" b="1" dirty="0" err="1">
                <a:solidFill>
                  <a:srgbClr val="073763"/>
                </a:solidFill>
                <a:highlight>
                  <a:srgbClr val="FFFFFF"/>
                </a:highlight>
                <a:uFillTx/>
                <a:latin typeface="Arial"/>
                <a:cs typeface="Arial"/>
                <a:sym typeface="Arial"/>
              </a:rPr>
              <a:t>startable</a:t>
            </a:r>
            <a:r>
              <a:rPr lang="en-US" sz="1800" b="1" dirty="0">
                <a:solidFill>
                  <a:srgbClr val="073763"/>
                </a:solidFill>
                <a:highlight>
                  <a:srgbClr val="FFFFFF"/>
                </a:highlight>
                <a:uFillTx/>
                <a:latin typeface="Arial"/>
                <a:cs typeface="Arial"/>
                <a:sym typeface="Arial"/>
              </a:rPr>
              <a:t> in-process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Make cups-browsed not use CUPS PPD APIs any more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Make cups-browsed treat IPP network printers and remote CUPS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printers equal</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Make cups-browsed auto-select printers in a cluster of very different printers depending on Job and option settings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Make cups-filters not use CUPS PPD APIs any more</a:t>
            </a:r>
          </a:p>
          <a:p>
            <a:pPr marL="114300" marR="0" lvl="0" indent="0">
              <a:lnSpc>
                <a:spcPct val="120000"/>
              </a:lnSpc>
              <a:spcBef>
                <a:spcPts val="0"/>
              </a:spcBef>
              <a:buClr>
                <a:srgbClr val="073763"/>
              </a:buClr>
              <a:buSzPts val="1800"/>
              <a:buNone/>
            </a:pPr>
            <a:endParaRPr lang="en-US" sz="2000" b="1" dirty="0">
              <a:solidFill>
                <a:srgbClr val="073763"/>
              </a:solidFill>
              <a:highlight>
                <a:srgbClr val="FFFFFF"/>
              </a:highlight>
              <a:uFillTx/>
              <a:latin typeface="Arial"/>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IPP System Service support – the future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Full system admin support for MFDs and Printers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Full driverless support for MFDs, including driverless IPP Scan</a:t>
            </a:r>
            <a:endParaRPr lang="en-US" sz="1800" b="1" dirty="0">
              <a:solidFill>
                <a:srgbClr val="073763"/>
              </a:solidFill>
              <a:uFillTx/>
              <a:latin typeface="Arial"/>
              <a:cs typeface="Arial"/>
              <a:sym typeface="Arial"/>
            </a:endParaRPr>
          </a:p>
          <a:p>
            <a:pPr marL="114300" marR="0" lvl="0" indent="0">
              <a:lnSpc>
                <a:spcPct val="120000"/>
              </a:lnSpc>
              <a:spcBef>
                <a:spcPts val="0"/>
              </a:spcBef>
              <a:buClr>
                <a:srgbClr val="073763"/>
              </a:buClr>
              <a:buSzPts val="1800"/>
              <a:buNone/>
            </a:pPr>
            <a:endParaRPr lang="en-US" sz="20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2019 – 3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Tree>
    <p:extLst>
      <p:ext uri="{BB962C8B-B14F-4D97-AF65-F5344CB8AC3E}">
        <p14:creationId xmlns:p14="http://schemas.microsoft.com/office/powerpoint/2010/main" val="406000503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2019 – OP Recruitment</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selection process started in Jan 2018 – long before GSoC</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Screened over 100 students from different universities</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2019 – OP 5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Generic Framework to turn legacy drivers consisting of CUPS filters and PPDs into Printer Applications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IPP: </a:t>
            </a:r>
            <a:r>
              <a:rPr lang="en-US" sz="1800" b="1" dirty="0" err="1">
                <a:solidFill>
                  <a:srgbClr val="073763"/>
                </a:solidFill>
                <a:highlight>
                  <a:srgbClr val="FFFFFF"/>
                </a:highlight>
                <a:uFillTx/>
                <a:latin typeface="Arial"/>
                <a:cs typeface="Arial"/>
                <a:sym typeface="Arial"/>
              </a:rPr>
              <a:t>ipptool</a:t>
            </a:r>
            <a:r>
              <a:rPr lang="en-US" sz="1800" b="1" dirty="0">
                <a:solidFill>
                  <a:srgbClr val="073763"/>
                </a:solidFill>
                <a:highlight>
                  <a:srgbClr val="FFFFFF"/>
                </a:highlight>
                <a:uFillTx/>
                <a:latin typeface="Arial"/>
                <a:cs typeface="Arial"/>
                <a:sym typeface="Arial"/>
              </a:rPr>
              <a:t> test suite for IPP System Service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IPP: </a:t>
            </a:r>
            <a:r>
              <a:rPr lang="en-US" sz="1800" b="1" dirty="0" err="1">
                <a:solidFill>
                  <a:srgbClr val="073763"/>
                </a:solidFill>
                <a:highlight>
                  <a:srgbClr val="FFFFFF"/>
                </a:highlight>
                <a:uFillTx/>
                <a:latin typeface="Arial"/>
                <a:cs typeface="Arial"/>
                <a:sym typeface="Arial"/>
              </a:rPr>
              <a:t>ipptool</a:t>
            </a:r>
            <a:r>
              <a:rPr lang="en-US" sz="1800" b="1" dirty="0">
                <a:solidFill>
                  <a:srgbClr val="073763"/>
                </a:solidFill>
                <a:highlight>
                  <a:srgbClr val="FFFFFF"/>
                </a:highlight>
                <a:uFillTx/>
                <a:latin typeface="Arial"/>
                <a:cs typeface="Arial"/>
                <a:sym typeface="Arial"/>
              </a:rPr>
              <a:t> test suite updates for IPP errata updates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Update </a:t>
            </a:r>
            <a:r>
              <a:rPr lang="en-US" sz="1800" b="1" dirty="0" err="1">
                <a:solidFill>
                  <a:srgbClr val="073763"/>
                </a:solidFill>
                <a:highlight>
                  <a:srgbClr val="FFFFFF"/>
                </a:highlight>
                <a:uFillTx/>
                <a:latin typeface="Arial"/>
                <a:cs typeface="Arial"/>
                <a:sym typeface="Arial"/>
              </a:rPr>
              <a:t>pdftoraster</a:t>
            </a:r>
            <a:r>
              <a:rPr lang="en-US" sz="1800" b="1" dirty="0">
                <a:solidFill>
                  <a:srgbClr val="073763"/>
                </a:solidFill>
                <a:highlight>
                  <a:srgbClr val="FFFFFF"/>
                </a:highlight>
                <a:uFillTx/>
                <a:latin typeface="Arial"/>
                <a:cs typeface="Arial"/>
                <a:sym typeface="Arial"/>
              </a:rPr>
              <a:t> to only use standard </a:t>
            </a:r>
            <a:r>
              <a:rPr lang="en-US" sz="1800" b="1" dirty="0" err="1">
                <a:solidFill>
                  <a:srgbClr val="073763"/>
                </a:solidFill>
                <a:highlight>
                  <a:srgbClr val="FFFFFF"/>
                </a:highlight>
                <a:uFillTx/>
                <a:latin typeface="Arial"/>
                <a:cs typeface="Arial"/>
                <a:sym typeface="Arial"/>
              </a:rPr>
              <a:t>Poppler</a:t>
            </a:r>
            <a:r>
              <a:rPr lang="en-US" sz="1800" b="1" dirty="0">
                <a:solidFill>
                  <a:srgbClr val="073763"/>
                </a:solidFill>
                <a:highlight>
                  <a:srgbClr val="FFFFFF"/>
                </a:highlight>
                <a:uFillTx/>
                <a:latin typeface="Arial"/>
                <a:cs typeface="Arial"/>
                <a:sym typeface="Arial"/>
              </a:rPr>
              <a:t> APIs </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Turn the </a:t>
            </a:r>
            <a:r>
              <a:rPr lang="en-US" sz="1800" b="1" dirty="0" err="1">
                <a:solidFill>
                  <a:srgbClr val="073763"/>
                </a:solidFill>
                <a:highlight>
                  <a:srgbClr val="FFFFFF"/>
                </a:highlight>
                <a:uFillTx/>
                <a:latin typeface="Arial"/>
                <a:cs typeface="Arial"/>
                <a:sym typeface="Arial"/>
              </a:rPr>
              <a:t>scp</a:t>
            </a:r>
            <a:r>
              <a:rPr lang="en-US" sz="1800" b="1" dirty="0">
                <a:solidFill>
                  <a:srgbClr val="073763"/>
                </a:solidFill>
                <a:highlight>
                  <a:srgbClr val="FFFFFF"/>
                </a:highlight>
                <a:uFillTx/>
                <a:latin typeface="Arial"/>
                <a:cs typeface="Arial"/>
                <a:sym typeface="Arial"/>
              </a:rPr>
              <a:t>-</a:t>
            </a:r>
            <a:r>
              <a:rPr lang="en-US" sz="1800" b="1" dirty="0" err="1">
                <a:solidFill>
                  <a:srgbClr val="073763"/>
                </a:solidFill>
                <a:highlight>
                  <a:srgbClr val="FFFFFF"/>
                </a:highlight>
                <a:uFillTx/>
                <a:latin typeface="Arial"/>
                <a:cs typeface="Arial"/>
                <a:sym typeface="Arial"/>
              </a:rPr>
              <a:t>dbus</a:t>
            </a:r>
            <a:r>
              <a:rPr lang="en-US" sz="1800" b="1" dirty="0">
                <a:solidFill>
                  <a:srgbClr val="073763"/>
                </a:solidFill>
                <a:highlight>
                  <a:srgbClr val="FFFFFF"/>
                </a:highlight>
                <a:uFillTx/>
                <a:latin typeface="Arial"/>
                <a:cs typeface="Arial"/>
                <a:sym typeface="Arial"/>
              </a:rPr>
              <a:t>-service of system-config-printer into C (from current Python implementation)</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GSoD 2019 – OP in Google Season of Docs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Bringing open source and technical writer communities together</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Linux Foundation was not accepted as a mentor organization</a:t>
            </a:r>
          </a:p>
        </p:txBody>
      </p:sp>
      <p:sp>
        <p:nvSpPr>
          <p:cNvPr id="136" name="Shape 136"/>
          <p:cNvSpPr>
            <a:spLocks noGrp="1"/>
          </p:cNvSpPr>
          <p:nvPr>
            <p:ph type="title"/>
          </p:nvPr>
        </p:nvSpPr>
        <p:spPr>
          <a:prstGeom prst="rect">
            <a:avLst/>
          </a:prstGeom>
        </p:spPr>
        <p:txBody>
          <a:bodyPr/>
          <a:lstStyle/>
          <a:p>
            <a:r>
              <a:rPr lang="en-US" dirty="0"/>
              <a:t>Google Summer of Code 2019</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14</a:t>
            </a:fld>
            <a:endParaRPr/>
          </a:p>
        </p:txBody>
      </p:sp>
    </p:spTree>
    <p:extLst>
      <p:ext uri="{BB962C8B-B14F-4D97-AF65-F5344CB8AC3E}">
        <p14:creationId xmlns:p14="http://schemas.microsoft.com/office/powerpoint/2010/main" val="64337570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Highlights since Joint PWG/OP F2F in May 2019</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Linux Plumbers – Lisbon, Portugal – 9-11 September 2019</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OP Micro Conference</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Speakers: </a:t>
            </a:r>
            <a:r>
              <a:rPr lang="sv-SE" sz="1800" b="1" dirty="0">
                <a:solidFill>
                  <a:srgbClr val="073763"/>
                </a:solidFill>
                <a:uFillTx/>
                <a:latin typeface="Arial"/>
                <a:cs typeface="Arial"/>
                <a:sym typeface="Arial"/>
              </a:rPr>
              <a:t>Aveek Basu, Till Kamppeter, Rithvik Patibandla</a:t>
            </a:r>
            <a:br>
              <a:rPr lang="sv-SE" sz="1800" b="1" dirty="0">
                <a:solidFill>
                  <a:srgbClr val="073763"/>
                </a:solidFill>
                <a:uFillTx/>
                <a:latin typeface="Arial"/>
                <a:cs typeface="Arial"/>
                <a:sym typeface="Arial"/>
              </a:rPr>
            </a:br>
            <a:r>
              <a:rPr lang="sv-SE" sz="1800" b="1" dirty="0">
                <a:solidFill>
                  <a:srgbClr val="073763"/>
                </a:solidFill>
                <a:uFillTx/>
                <a:latin typeface="Arial"/>
                <a:cs typeface="Arial"/>
                <a:sym typeface="Arial"/>
                <a:hlinkClick r:id="rId2"/>
              </a:rPr>
              <a:t>https://www.youtube.com/watch?v=0c_JaX4G7Zc</a:t>
            </a:r>
            <a:endParaRPr lang="sv-SE"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OP Mini Summit – Mandi, India – 19 November 2019</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Indian Institute of Technology – recruiting for OP and GSoC</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3"/>
              </a:rPr>
              <a:t>http://www.iitmandi.ac.in/</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Linux Foundation Members Summit 2020 – canceled due to COVID-19</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OP proposal was accepted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Speakers: </a:t>
            </a:r>
            <a:r>
              <a:rPr lang="en-US" sz="1800" b="1" dirty="0" err="1">
                <a:solidFill>
                  <a:srgbClr val="073763"/>
                </a:solidFill>
                <a:uFillTx/>
                <a:latin typeface="Arial"/>
                <a:cs typeface="Arial"/>
                <a:sym typeface="Arial"/>
              </a:rPr>
              <a:t>Aveek</a:t>
            </a:r>
            <a:r>
              <a:rPr lang="en-US" sz="1800" b="1" dirty="0">
                <a:solidFill>
                  <a:srgbClr val="073763"/>
                </a:solidFill>
                <a:uFillTx/>
                <a:latin typeface="Arial"/>
                <a:cs typeface="Arial"/>
                <a:sym typeface="Arial"/>
              </a:rPr>
              <a:t> </a:t>
            </a:r>
            <a:r>
              <a:rPr lang="en-US" sz="1800" b="1" dirty="0" err="1">
                <a:solidFill>
                  <a:srgbClr val="073763"/>
                </a:solidFill>
                <a:uFillTx/>
                <a:latin typeface="Arial"/>
                <a:cs typeface="Arial"/>
                <a:sym typeface="Arial"/>
              </a:rPr>
              <a:t>Basu</a:t>
            </a:r>
            <a:r>
              <a:rPr lang="en-US" sz="1800" b="1" dirty="0">
                <a:solidFill>
                  <a:srgbClr val="073763"/>
                </a:solidFill>
                <a:uFillTx/>
                <a:latin typeface="Arial"/>
                <a:cs typeface="Arial"/>
                <a:sym typeface="Arial"/>
              </a:rPr>
              <a:t> and Till Kamppeter</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4"/>
              </a:rPr>
              <a:t>https://events.linuxfoundation.org/lf-member-summit/</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OP New Website – fully functional</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5"/>
              </a:rPr>
              <a:t>https://openprinting.github.io</a:t>
            </a:r>
            <a:endParaRPr lang="en-US" sz="1800" b="1" dirty="0">
              <a:solidFill>
                <a:srgbClr val="073763"/>
              </a:solidFill>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2020 – 1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15</a:t>
            </a:fld>
            <a:endParaRPr/>
          </a:p>
        </p:txBody>
      </p:sp>
    </p:spTree>
    <p:extLst>
      <p:ext uri="{BB962C8B-B14F-4D97-AF65-F5344CB8AC3E}">
        <p14:creationId xmlns:p14="http://schemas.microsoft.com/office/powerpoint/2010/main" val="734216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Releases – v1.22.5 (7 April 2019) thru v1.27.4 (9 April 2020)</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20.04 (23 April 2020) – Driverless Printing enhancements</a:t>
            </a:r>
          </a:p>
          <a:p>
            <a:pPr marL="457200" marR="0" lvl="0">
              <a:lnSpc>
                <a:spcPct val="120000"/>
              </a:lnSpc>
              <a:spcBef>
                <a:spcPts val="0"/>
              </a:spcBef>
              <a:buClr>
                <a:srgbClr val="073763"/>
              </a:buClr>
              <a:buSzPts val="1800"/>
              <a:buFont typeface="Arial"/>
              <a:buChar char="●"/>
            </a:pPr>
            <a:r>
              <a:rPr lang="en-US" sz="1800" b="1" dirty="0" err="1">
                <a:solidFill>
                  <a:srgbClr val="073763"/>
                </a:solidFill>
                <a:highlight>
                  <a:srgbClr val="FFFFFF"/>
                </a:highlight>
                <a:uFillTx/>
                <a:latin typeface="Arial"/>
                <a:cs typeface="Arial"/>
                <a:sym typeface="Arial"/>
              </a:rPr>
              <a:t>cupsbrowsed</a:t>
            </a:r>
            <a:r>
              <a:rPr lang="en-US" sz="1800" b="1" dirty="0">
                <a:solidFill>
                  <a:srgbClr val="073763"/>
                </a:solidFill>
                <a:highlight>
                  <a:srgbClr val="FFFFFF"/>
                </a:highlight>
                <a:uFillTx/>
                <a:latin typeface="Arial"/>
                <a:cs typeface="Arial"/>
                <a:sym typeface="Arial"/>
              </a:rPr>
              <a:t> – clustering, PPDs only local, DNS-SD enhancements</a:t>
            </a:r>
          </a:p>
          <a:p>
            <a:pPr marL="457200" marR="0" lvl="0">
              <a:lnSpc>
                <a:spcPct val="120000"/>
              </a:lnSpc>
              <a:spcBef>
                <a:spcPts val="0"/>
              </a:spcBef>
              <a:buClr>
                <a:srgbClr val="073763"/>
              </a:buClr>
              <a:buSzPts val="1800"/>
              <a:buFont typeface="Arial"/>
              <a:buChar char="●"/>
            </a:pPr>
            <a:r>
              <a:rPr lang="en-US" sz="1800" b="1" dirty="0" err="1">
                <a:solidFill>
                  <a:srgbClr val="073763"/>
                </a:solidFill>
                <a:highlight>
                  <a:srgbClr val="FFFFFF"/>
                </a:highlight>
                <a:uFillTx/>
                <a:latin typeface="Arial"/>
                <a:cs typeface="Arial"/>
                <a:sym typeface="Arial"/>
              </a:rPr>
              <a:t>libcupsfilters</a:t>
            </a:r>
            <a:r>
              <a:rPr lang="en-US" sz="1800" b="1" dirty="0">
                <a:solidFill>
                  <a:srgbClr val="073763"/>
                </a:solidFill>
                <a:highlight>
                  <a:srgbClr val="FFFFFF"/>
                </a:highlight>
                <a:uFillTx/>
                <a:latin typeface="Arial"/>
                <a:cs typeface="Arial"/>
                <a:sym typeface="Arial"/>
              </a:rPr>
              <a:t> – get-printer-attributes enhancements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filters – </a:t>
            </a:r>
            <a:r>
              <a:rPr lang="en-US" sz="1800" b="1" dirty="0" err="1">
                <a:solidFill>
                  <a:srgbClr val="073763"/>
                </a:solidFill>
                <a:highlight>
                  <a:srgbClr val="FFFFFF"/>
                </a:highlight>
                <a:uFillTx/>
                <a:latin typeface="Arial"/>
                <a:cs typeface="Arial"/>
                <a:sym typeface="Arial"/>
              </a:rPr>
              <a:t>pdftoraster</a:t>
            </a:r>
            <a:r>
              <a:rPr lang="en-US" sz="1800" b="1" dirty="0">
                <a:solidFill>
                  <a:srgbClr val="073763"/>
                </a:solidFill>
                <a:highlight>
                  <a:srgbClr val="FFFFFF"/>
                </a:highlight>
                <a:uFillTx/>
                <a:latin typeface="Arial"/>
                <a:cs typeface="Arial"/>
                <a:sym typeface="Arial"/>
              </a:rPr>
              <a:t> to stable </a:t>
            </a:r>
            <a:r>
              <a:rPr lang="en-US" sz="1800" b="1" dirty="0" err="1">
                <a:solidFill>
                  <a:srgbClr val="073763"/>
                </a:solidFill>
                <a:highlight>
                  <a:srgbClr val="FFFFFF"/>
                </a:highlight>
                <a:uFillTx/>
                <a:latin typeface="Arial"/>
                <a:cs typeface="Arial"/>
                <a:sym typeface="Arial"/>
              </a:rPr>
              <a:t>Poppler</a:t>
            </a:r>
            <a:r>
              <a:rPr lang="en-US" sz="1800" b="1" dirty="0">
                <a:solidFill>
                  <a:srgbClr val="073763"/>
                </a:solidFill>
                <a:highlight>
                  <a:srgbClr val="FFFFFF"/>
                </a:highlight>
                <a:uFillTx/>
                <a:latin typeface="Arial"/>
                <a:cs typeface="Arial"/>
                <a:sym typeface="Arial"/>
              </a:rPr>
              <a:t> APIs, zero-page input, scaling</a:t>
            </a:r>
          </a:p>
          <a:p>
            <a:pPr marL="114300" marR="0" lvl="0" indent="0">
              <a:lnSpc>
                <a:spcPct val="120000"/>
              </a:lnSpc>
              <a:spcBef>
                <a:spcPts val="0"/>
              </a:spcBef>
              <a:buClr>
                <a:srgbClr val="073763"/>
              </a:buClr>
              <a:buSzPts val="1800"/>
              <a:buNone/>
            </a:pPr>
            <a:endParaRPr lang="en-US" b="1" dirty="0">
              <a:solidFill>
                <a:srgbClr val="073763"/>
              </a:solidFill>
              <a:uFillTx/>
              <a:latin typeface="Arial"/>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Driverless Scanning support in Linux</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Mostly for MFPs – put SANE under the hood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Integrate several proprietary scan technologies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Future direction is Scanner Application Snap</a:t>
            </a:r>
          </a:p>
        </p:txBody>
      </p:sp>
      <p:sp>
        <p:nvSpPr>
          <p:cNvPr id="136" name="Shape 136"/>
          <p:cNvSpPr>
            <a:spLocks noGrp="1"/>
          </p:cNvSpPr>
          <p:nvPr>
            <p:ph type="title"/>
          </p:nvPr>
        </p:nvSpPr>
        <p:spPr>
          <a:prstGeom prst="rect">
            <a:avLst/>
          </a:prstGeom>
        </p:spPr>
        <p:txBody>
          <a:bodyPr/>
          <a:lstStyle/>
          <a:p>
            <a:r>
              <a:rPr lang="en-US" dirty="0"/>
              <a:t>OpenPrinting 2020 – 2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16</a:t>
            </a:fld>
            <a:endParaRPr/>
          </a:p>
        </p:txBody>
      </p:sp>
    </p:spTree>
    <p:extLst>
      <p:ext uri="{BB962C8B-B14F-4D97-AF65-F5344CB8AC3E}">
        <p14:creationId xmlns:p14="http://schemas.microsoft.com/office/powerpoint/2010/main" val="3781353259"/>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CUPS Filters – the future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 in a Snap – CUPS, </a:t>
            </a:r>
            <a:r>
              <a:rPr lang="en-US" sz="1800" b="1" dirty="0">
                <a:solidFill>
                  <a:srgbClr val="073763"/>
                </a:solidFill>
                <a:uFillTx/>
                <a:latin typeface="Arial"/>
                <a:cs typeface="Arial"/>
                <a:sym typeface="Arial"/>
              </a:rPr>
              <a:t>cups-filters, </a:t>
            </a:r>
            <a:r>
              <a:rPr lang="en-US" sz="1800" b="1" dirty="0" err="1">
                <a:solidFill>
                  <a:srgbClr val="073763"/>
                </a:solidFill>
                <a:uFillTx/>
                <a:latin typeface="Arial"/>
                <a:cs typeface="Arial"/>
                <a:sym typeface="Arial"/>
              </a:rPr>
              <a:t>cupsbrowsed</a:t>
            </a:r>
            <a:r>
              <a:rPr lang="en-US" sz="1800" b="1" dirty="0">
                <a:solidFill>
                  <a:srgbClr val="073763"/>
                </a:solidFill>
                <a:uFillTx/>
                <a:latin typeface="Arial"/>
                <a:cs typeface="Arial"/>
                <a:sym typeface="Arial"/>
              </a:rPr>
              <a:t>, GS, QPDF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complete CUPS printing stack in a Snap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no support for classic drivers</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first production release possibly before Ubuntu 20.10</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Printer Applications (PAPPL) – Mike will discuss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legacy driver conversions / replacements</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IPP-over-USB – </a:t>
            </a:r>
            <a:r>
              <a:rPr lang="en-US" sz="1800" b="1" dirty="0" err="1">
                <a:solidFill>
                  <a:srgbClr val="073763"/>
                </a:solidFill>
                <a:uFillTx/>
                <a:latin typeface="Arial"/>
                <a:cs typeface="Arial"/>
                <a:sym typeface="Arial"/>
              </a:rPr>
              <a:t>ippusbxd</a:t>
            </a:r>
            <a:r>
              <a:rPr lang="en-US" sz="1800" b="1" dirty="0">
                <a:solidFill>
                  <a:srgbClr val="073763"/>
                </a:solidFill>
                <a:uFillTx/>
                <a:latin typeface="Arial"/>
                <a:cs typeface="Arial"/>
                <a:sym typeface="Arial"/>
              </a:rPr>
              <a:t> versus </a:t>
            </a:r>
            <a:r>
              <a:rPr lang="en-US" sz="1800" b="1" dirty="0" err="1">
                <a:solidFill>
                  <a:srgbClr val="073763"/>
                </a:solidFill>
                <a:uFillTx/>
                <a:latin typeface="Arial"/>
                <a:cs typeface="Arial"/>
                <a:sym typeface="Arial"/>
              </a:rPr>
              <a:t>ipp-usb</a:t>
            </a:r>
            <a:r>
              <a:rPr lang="en-US" sz="1800" b="1" dirty="0">
                <a:solidFill>
                  <a:srgbClr val="073763"/>
                </a:solidFill>
                <a:uFillTx/>
                <a:latin typeface="Arial"/>
                <a:cs typeface="Arial"/>
                <a:sym typeface="Arial"/>
              </a:rPr>
              <a:t> (Go) – Till will discuss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compatibility and functionality issues</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Avahi – patch for DNS-SD advertising local services accepted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needed for Printer Applications and IPP-over-USB</a:t>
            </a:r>
          </a:p>
          <a:p>
            <a:pPr marL="457200" marR="0" lvl="0">
              <a:lnSpc>
                <a:spcPct val="120000"/>
              </a:lnSpc>
              <a:spcBef>
                <a:spcPts val="0"/>
              </a:spcBef>
              <a:buClr>
                <a:srgbClr val="073763"/>
              </a:buClr>
              <a:buSzPts val="1800"/>
              <a:buFont typeface="Arial"/>
              <a:buChar char="●"/>
            </a:pP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2020 – 3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Tree>
    <p:extLst>
      <p:ext uri="{BB962C8B-B14F-4D97-AF65-F5344CB8AC3E}">
        <p14:creationId xmlns:p14="http://schemas.microsoft.com/office/powerpoint/2010/main" val="27602337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2020 – OP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fall 2019 – long before GSoC</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Screened many students from different universities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Specific projects and accepted student proposals to be announced</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2020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February 2020 – </a:t>
            </a:r>
            <a:r>
              <a:rPr lang="en-US" sz="1800" b="1" dirty="0">
                <a:solidFill>
                  <a:srgbClr val="073763"/>
                </a:solidFill>
                <a:uFillTx/>
                <a:latin typeface="Arial"/>
                <a:cs typeface="Arial"/>
                <a:sym typeface="Arial"/>
              </a:rPr>
              <a:t>Accepted mentoring organizations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31 March 2020 – Student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 May 2020 – </a:t>
            </a:r>
            <a:r>
              <a:rPr lang="en-US" sz="1800" b="1" dirty="0">
                <a:solidFill>
                  <a:srgbClr val="073763"/>
                </a:solidFill>
                <a:uFillTx/>
                <a:latin typeface="Arial"/>
                <a:cs typeface="Arial"/>
                <a:sym typeface="Arial"/>
              </a:rPr>
              <a:t>Accepted student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 June  2020 – Coding officially begins</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24-31 August 2020 – Final week for coding</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8 September 2020 – GSoC 2020 results announced</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Google Summer of Code 2020</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Tree>
    <p:extLst>
      <p:ext uri="{BB962C8B-B14F-4D97-AF65-F5344CB8AC3E}">
        <p14:creationId xmlns:p14="http://schemas.microsoft.com/office/powerpoint/2010/main" val="249221651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GSoD 2020 – OP in Google Season of Docs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Bringing open source and technical writer communities together</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OP applied under Linux Foundation umbrella</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GSoD 2020 – Timeline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11 May 2020 – </a:t>
            </a:r>
            <a:r>
              <a:rPr lang="en-US" sz="1800" b="1" dirty="0">
                <a:solidFill>
                  <a:srgbClr val="073763"/>
                </a:solidFill>
                <a:uFillTx/>
                <a:latin typeface="Arial"/>
                <a:cs typeface="Arial"/>
                <a:sym typeface="Arial"/>
              </a:rPr>
              <a:t>Accepted mentoring organizations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9 July 2020 – Technical writer applications deadline</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16 August 2020 – Accepted technical writer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14 September 2020 – Doc development officially begins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30 November to 5 December 2020 – Final week for standard length</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6 January 2021 – </a:t>
            </a:r>
            <a:r>
              <a:rPr lang="en-US" sz="1800" b="1" dirty="0">
                <a:solidFill>
                  <a:srgbClr val="073763"/>
                </a:solidFill>
                <a:uFillTx/>
                <a:latin typeface="Arial"/>
                <a:cs typeface="Arial"/>
                <a:sym typeface="Arial"/>
              </a:rPr>
              <a:t>GSoD 2020 standard length results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1-8 March 2021 – Final week for long-running projects</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15 March 2021 – GSoD 2020 long-running results announced</a:t>
            </a:r>
            <a:endParaRPr lang="en-US" sz="1800" b="1" dirty="0">
              <a:solidFill>
                <a:srgbClr val="073763"/>
              </a:solidFill>
              <a:highlight>
                <a:srgbClr val="FFFFFF"/>
              </a:highlight>
              <a:uFillTx/>
              <a:latin typeface="Arial"/>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Google Season of Docs 2020</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19</a:t>
            </a:fld>
            <a:endParaRPr/>
          </a:p>
        </p:txBody>
      </p:sp>
    </p:spTree>
    <p:extLst>
      <p:ext uri="{BB962C8B-B14F-4D97-AF65-F5344CB8AC3E}">
        <p14:creationId xmlns:p14="http://schemas.microsoft.com/office/powerpoint/2010/main" val="67277055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lstStyle/>
          <a:p>
            <a:endParaRPr lang="en-US" dirty="0"/>
          </a:p>
          <a:p>
            <a:r>
              <a:rPr b="1" dirty="0"/>
              <a:t>Administrivia</a:t>
            </a:r>
          </a:p>
          <a:p>
            <a:r>
              <a:rPr lang="en-US" b="1" dirty="0"/>
              <a:t>Linux Markets and Distributions</a:t>
            </a:r>
          </a:p>
          <a:p>
            <a:r>
              <a:rPr lang="en-US" b="1" dirty="0"/>
              <a:t>OpenPrinting 2019</a:t>
            </a:r>
          </a:p>
          <a:p>
            <a:r>
              <a:rPr lang="en-US" b="1" dirty="0"/>
              <a:t>Google Summer of Code 2019</a:t>
            </a:r>
          </a:p>
          <a:p>
            <a:r>
              <a:rPr lang="en-US" b="1" dirty="0"/>
              <a:t>OpenPrinting 2020</a:t>
            </a:r>
          </a:p>
          <a:p>
            <a:r>
              <a:rPr lang="en-US" b="1" dirty="0"/>
              <a:t>Google Summer of Code 2020</a:t>
            </a:r>
          </a:p>
          <a:p>
            <a:r>
              <a:rPr lang="en-US" b="1" dirty="0"/>
              <a:t>OpenPrinting New Look</a:t>
            </a:r>
          </a:p>
          <a:p>
            <a:r>
              <a:rPr lang="en-US" b="1" dirty="0"/>
              <a:t>Next Steps</a:t>
            </a:r>
          </a:p>
          <a:p>
            <a:endParaRPr dirty="0"/>
          </a:p>
        </p:txBody>
      </p:sp>
      <p:sp>
        <p:nvSpPr>
          <p:cNvPr id="82" name="Shape 82"/>
          <p:cNvSpPr>
            <a:spLocks noGrp="1"/>
          </p:cNvSpPr>
          <p:nvPr>
            <p:ph type="title"/>
          </p:nvPr>
        </p:nvSpPr>
        <p:spPr>
          <a:prstGeom prst="rect">
            <a:avLst/>
          </a:prstGeom>
        </p:spPr>
        <p:txBody>
          <a:bodyPr/>
          <a:lstStyle/>
          <a:p>
            <a:r>
              <a:t>Plenary Agenda</a:t>
            </a:r>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600" b="1" dirty="0">
                <a:solidFill>
                  <a:srgbClr val="073763"/>
                </a:solidFill>
                <a:highlight>
                  <a:srgbClr val="FFFFFF"/>
                </a:highlight>
                <a:uFillTx/>
                <a:latin typeface="Arial"/>
                <a:cs typeface="Arial"/>
                <a:sym typeface="Arial"/>
              </a:rPr>
              <a:t>OpenPrinting New Logo</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600" b="1" dirty="0">
                <a:solidFill>
                  <a:srgbClr val="073763"/>
                </a:solidFill>
                <a:highlight>
                  <a:srgbClr val="FFFFFF"/>
                </a:highlight>
                <a:uFillTx/>
                <a:latin typeface="Arial"/>
                <a:cs typeface="Arial"/>
                <a:sym typeface="Arial"/>
              </a:rPr>
              <a:t>OpenPrinting New Website</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Wingdings" pitchFamily="2" charset="2"/>
              <a:buChar char="§"/>
            </a:pPr>
            <a:r>
              <a:rPr lang="en-US" b="1" dirty="0">
                <a:solidFill>
                  <a:srgbClr val="073763"/>
                </a:solidFill>
                <a:highlight>
                  <a:srgbClr val="FFFFFF"/>
                </a:highlight>
                <a:uFillTx/>
                <a:latin typeface="Arial"/>
                <a:cs typeface="Arial"/>
                <a:sym typeface="Arial"/>
              </a:rPr>
              <a:t>OpenPrinting Home</a:t>
            </a:r>
            <a:br>
              <a:rPr lang="en-US" sz="24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2"/>
              </a:rPr>
              <a:t>https://openprinting.github.io</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Wingdings" pitchFamily="2" charset="2"/>
              <a:buChar char="§"/>
            </a:pPr>
            <a:r>
              <a:rPr lang="en-US" b="1" dirty="0">
                <a:solidFill>
                  <a:srgbClr val="073763"/>
                </a:solidFill>
                <a:uFillTx/>
                <a:latin typeface="Arial"/>
                <a:cs typeface="Arial"/>
                <a:sym typeface="Arial"/>
              </a:rPr>
              <a:t>OpenPrinting News</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3"/>
              </a:rPr>
              <a:t>https://openprinting.github.io/news/</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Wingdings" pitchFamily="2" charset="2"/>
              <a:buChar char="§"/>
            </a:pPr>
            <a:r>
              <a:rPr lang="en-US" b="1" dirty="0">
                <a:solidFill>
                  <a:srgbClr val="073763"/>
                </a:solidFill>
                <a:highlight>
                  <a:srgbClr val="FFFFFF"/>
                </a:highlight>
                <a:uFillTx/>
                <a:latin typeface="Arial"/>
                <a:cs typeface="Arial"/>
                <a:sym typeface="Arial"/>
              </a:rPr>
              <a:t>OpenPrinting Driverless Printing</a:t>
            </a:r>
            <a:br>
              <a:rPr lang="en-US"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4"/>
              </a:rPr>
              <a:t>https://openprinting.github.io/driverless/</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New Look</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20</a:t>
            </a:fld>
            <a:endParaRPr/>
          </a:p>
        </p:txBody>
      </p:sp>
      <p:pic>
        <p:nvPicPr>
          <p:cNvPr id="2" name="Picture 1">
            <a:extLst>
              <a:ext uri="{FF2B5EF4-FFF2-40B4-BE49-F238E27FC236}">
                <a16:creationId xmlns:a16="http://schemas.microsoft.com/office/drawing/2014/main" id="{27F9FFE8-52D1-40B3-9C4C-0216A9E088EA}"/>
              </a:ext>
            </a:extLst>
          </p:cNvPr>
          <p:cNvPicPr>
            <a:picLocks noChangeAspect="1"/>
          </p:cNvPicPr>
          <p:nvPr/>
        </p:nvPicPr>
        <p:blipFill>
          <a:blip r:embed="rId5"/>
          <a:stretch>
            <a:fillRect/>
          </a:stretch>
        </p:blipFill>
        <p:spPr>
          <a:xfrm>
            <a:off x="1835931" y="1880540"/>
            <a:ext cx="5736833" cy="1725318"/>
          </a:xfrm>
          <a:prstGeom prst="rect">
            <a:avLst/>
          </a:prstGeom>
        </p:spPr>
      </p:pic>
    </p:spTree>
    <p:extLst>
      <p:ext uri="{BB962C8B-B14F-4D97-AF65-F5344CB8AC3E}">
        <p14:creationId xmlns:p14="http://schemas.microsoft.com/office/powerpoint/2010/main" val="274571858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lnSpcReduction="1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Call for Participation</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is cost-effective for printer vendor support of Linux &amp; UNIX</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PWG and OP Collaboration</a:t>
            </a:r>
            <a:endParaRPr lang="en-US" sz="20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IPP System Service 1.0 – Linux GUI app – future</a:t>
            </a:r>
          </a:p>
          <a:p>
            <a:pPr marL="457200" marR="0" lvl="0">
              <a:lnSpc>
                <a:spcPct val="120000"/>
              </a:lnSpc>
              <a:spcBef>
                <a:spcPts val="0"/>
              </a:spcBef>
              <a:buClr>
                <a:srgbClr val="073763"/>
              </a:buClr>
              <a:buSzPts val="1800"/>
              <a:buFont typeface="Arial"/>
              <a:buChar char="●"/>
            </a:pPr>
            <a:r>
              <a:rPr lang="en-US" sz="2000" b="1" dirty="0">
                <a:solidFill>
                  <a:srgbClr val="073763"/>
                </a:solidFill>
                <a:uFillTx/>
                <a:latin typeface="Arial"/>
                <a:cs typeface="Arial"/>
                <a:sym typeface="Arial"/>
              </a:rPr>
              <a:t>IPP Scan Service 1.0 – future</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IPP Shared Infrastructure Extensions 1.1 (Cloud) – future</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IPP 3D Printing Extensions 1.1 – future</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IPP Driverless Printing Extensions 2.0 – future</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IPP Enterprise Printing Extensions 2.0 – future</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IPP Production Printing Extensions 2.0 – future</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monthly teleconferences on Tuesdays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12 May 2020 1-2pm US EDT (F2F review/</a:t>
            </a:r>
            <a:r>
              <a:rPr lang="en-US" sz="2000" b="1" dirty="0" err="1">
                <a:solidFill>
                  <a:srgbClr val="073763"/>
                </a:solidFill>
                <a:highlight>
                  <a:srgbClr val="FFFFFF"/>
                </a:highlight>
                <a:uFillTx/>
                <a:latin typeface="Arial"/>
                <a:cs typeface="Arial"/>
                <a:sym typeface="Arial"/>
              </a:rPr>
              <a:t>GSoC</a:t>
            </a:r>
            <a:r>
              <a:rPr lang="en-US" sz="2000" b="1" dirty="0">
                <a:solidFill>
                  <a:srgbClr val="073763"/>
                </a:solidFill>
                <a:highlight>
                  <a:srgbClr val="FFFFFF"/>
                </a:highlight>
                <a:uFillTx/>
                <a:latin typeface="Arial"/>
                <a:cs typeface="Arial"/>
                <a:sym typeface="Arial"/>
              </a:rPr>
              <a:t>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2 June 2020 1-2pm US EDT (GSoC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7 July 2020 1-2pm US EDT (GSoC status)</a:t>
            </a:r>
          </a:p>
        </p:txBody>
      </p:sp>
      <p:sp>
        <p:nvSpPr>
          <p:cNvPr id="136" name="Shape 136"/>
          <p:cNvSpPr>
            <a:spLocks noGrp="1"/>
          </p:cNvSpPr>
          <p:nvPr>
            <p:ph type="title"/>
          </p:nvPr>
        </p:nvSpPr>
        <p:spPr>
          <a:prstGeom prst="rect">
            <a:avLst/>
          </a:prstGeom>
        </p:spPr>
        <p:txBody>
          <a:bodyPr/>
          <a:lstStyle/>
          <a:p>
            <a:r>
              <a:rPr lang="en-US" dirty="0"/>
              <a:t>OpenPrinting Next Steps</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21</a:t>
            </a:fld>
            <a:endParaRPr/>
          </a:p>
        </p:txBody>
      </p:sp>
    </p:spTree>
    <p:extLst>
      <p:ext uri="{BB962C8B-B14F-4D97-AF65-F5344CB8AC3E}">
        <p14:creationId xmlns:p14="http://schemas.microsoft.com/office/powerpoint/2010/main" val="1909567538"/>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14" name="Shape 334">
            <a:extLst>
              <a:ext uri="{FF2B5EF4-FFF2-40B4-BE49-F238E27FC236}">
                <a16:creationId xmlns:a16="http://schemas.microsoft.com/office/drawing/2014/main" id="{417EED2B-D25C-C843-9BEE-FB9B255EEE5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22</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body" idx="1"/>
          </p:nvPr>
        </p:nvSpPr>
        <p:spPr>
          <a:prstGeom prst="rect">
            <a:avLst/>
          </a:prstGeom>
        </p:spPr>
        <p:txBody>
          <a:bodyPr/>
          <a:lstStyle/>
          <a:p>
            <a:r>
              <a:rPr dirty="0"/>
              <a:t>Welcome and Introductions</a:t>
            </a:r>
          </a:p>
          <a:p>
            <a:r>
              <a:rPr dirty="0"/>
              <a:t>Confirm Minutes Taker</a:t>
            </a:r>
          </a:p>
          <a:p>
            <a:r>
              <a:rPr dirty="0"/>
              <a:t>Review PWG Patent Policy</a:t>
            </a:r>
          </a:p>
          <a:p>
            <a:r>
              <a:rPr lang="en-US" dirty="0"/>
              <a:t>OpenPrinting </a:t>
            </a:r>
            <a:r>
              <a:rPr dirty="0"/>
              <a:t>Agenda</a:t>
            </a:r>
            <a:endParaRPr lang="en-US" dirty="0"/>
          </a:p>
        </p:txBody>
      </p:sp>
      <p:sp>
        <p:nvSpPr>
          <p:cNvPr id="91" name="Shape 91"/>
          <p:cNvSpPr>
            <a:spLocks noGrp="1"/>
          </p:cNvSpPr>
          <p:nvPr>
            <p:ph type="title"/>
          </p:nvPr>
        </p:nvSpPr>
        <p:spPr>
          <a:prstGeom prst="rect">
            <a:avLst/>
          </a:prstGeom>
        </p:spPr>
        <p:txBody>
          <a:bodyPr/>
          <a:lstStyle/>
          <a:p>
            <a:r>
              <a:t>Administrivia</a:t>
            </a:r>
          </a:p>
        </p:txBody>
      </p:sp>
      <p:sp>
        <p:nvSpPr>
          <p:cNvPr id="6" name="Shape 334">
            <a:extLst>
              <a:ext uri="{FF2B5EF4-FFF2-40B4-BE49-F238E27FC236}">
                <a16:creationId xmlns:a16="http://schemas.microsoft.com/office/drawing/2014/main" id="{282D9C28-08C0-7849-A36D-A7DB0E280E4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r>
              <a:rPr lang="en-US" dirty="0"/>
              <a:t>"This meeting is being held in accordance with the PWG Intellectual Property Policy"</a:t>
            </a:r>
          </a:p>
          <a:p>
            <a:pPr lvl="1"/>
            <a:r>
              <a:rPr lang="en-US" dirty="0">
                <a:hlinkClick r:id="rId2"/>
              </a:rPr>
              <a:t>https://</a:t>
            </a:r>
            <a:r>
              <a:rPr lang="en-US" dirty="0" err="1">
                <a:hlinkClick r:id="rId2"/>
              </a:rPr>
              <a:t>www.pwg.org</a:t>
            </a:r>
            <a:r>
              <a:rPr lang="en-US" dirty="0">
                <a:hlinkClick r:id="rId2"/>
              </a:rPr>
              <a:t>/chair/</a:t>
            </a:r>
            <a:r>
              <a:rPr lang="en-US" dirty="0" err="1">
                <a:hlinkClick r:id="rId2"/>
              </a:rPr>
              <a:t>membership_docs</a:t>
            </a:r>
            <a:r>
              <a:rPr lang="en-US" dirty="0">
                <a:hlinkClick r:id="rId2"/>
              </a:rPr>
              <a:t>/</a:t>
            </a:r>
            <a:r>
              <a:rPr lang="en-US" dirty="0" err="1">
                <a:hlinkClick r:id="rId2"/>
              </a:rPr>
              <a:t>pwg-ip-policy.pdf</a:t>
            </a:r>
            <a:endParaRPr lang="en-US" dirty="0"/>
          </a:p>
          <a:p>
            <a:endParaRPr lang="en-US" dirty="0"/>
          </a:p>
          <a:p>
            <a:r>
              <a:rPr lang="en-US" dirty="0"/>
              <a:t>TL;DR: Anything you say in a PWG meeting or email to a PWG address can be used in a PWG standard</a:t>
            </a:r>
          </a:p>
          <a:p>
            <a:pPr lvl="1"/>
            <a:r>
              <a:rPr lang="en-US" dirty="0"/>
              <a:t>(but please do read the IP policy above if you haven't done so)</a:t>
            </a:r>
          </a:p>
        </p:txBody>
      </p:sp>
      <p:sp>
        <p:nvSpPr>
          <p:cNvPr id="100" name="Shape 100"/>
          <p:cNvSpPr>
            <a:spLocks noGrp="1"/>
          </p:cNvSpPr>
          <p:nvPr>
            <p:ph type="title"/>
          </p:nvPr>
        </p:nvSpPr>
        <p:spPr>
          <a:prstGeom prst="rect">
            <a:avLst/>
          </a:prstGeom>
        </p:spPr>
        <p:txBody>
          <a:bodyPr/>
          <a:lstStyle/>
          <a:p>
            <a:r>
              <a:rPr dirty="0"/>
              <a:t>PWG </a:t>
            </a:r>
            <a:r>
              <a:rPr lang="en-US" dirty="0"/>
              <a:t>IP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Tree>
    <p:extLst>
      <p:ext uri="{BB962C8B-B14F-4D97-AF65-F5344CB8AC3E}">
        <p14:creationId xmlns:p14="http://schemas.microsoft.com/office/powerpoint/2010/main" val="29828398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body" idx="1"/>
          </p:nvPr>
        </p:nvSpPr>
        <p:spPr>
          <a:prstGeom prst="rect">
            <a:avLst/>
          </a:prstGeom>
        </p:spPr>
        <p:txBody>
          <a:bodyPr/>
          <a:lstStyle/>
          <a:p>
            <a:pPr marL="40640" indent="0">
              <a:buNone/>
            </a:pPr>
            <a:r>
              <a:rPr dirty="0"/>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0" name="Shape 100"/>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E42871DA-759F-1442-854C-929F7DFD5B7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body" idx="1"/>
          </p:nvPr>
        </p:nvSpPr>
        <p:spPr>
          <a:prstGeom prst="rect">
            <a:avLst/>
          </a:prstGeom>
        </p:spPr>
        <p:txBody>
          <a:bodyPr/>
          <a:lstStyle/>
          <a:p>
            <a:pPr marL="40640" indent="0">
              <a:buNone/>
            </a:pPr>
            <a:r>
              <a:rPr dirty="0"/>
              <a:t>This assurance shall be either: </a:t>
            </a:r>
          </a:p>
          <a:p>
            <a:pPr lvl="1"/>
            <a:r>
              <a:rPr dirty="0"/>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rPr dirty="0"/>
              <a:t>A statement that a license for such implementation will be made available without compensation or under reasonable rates, with reasonable terms and conditions that are demonstrably free of any unfair discrimination.</a:t>
            </a:r>
          </a:p>
        </p:txBody>
      </p:sp>
      <p:sp>
        <p:nvSpPr>
          <p:cNvPr id="109" name="Shape 109"/>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04B183C4-D840-9F43-8B69-8A31A140FA8C}"/>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pPr marL="40640" indent="0">
              <a:buNone/>
            </a:pPr>
            <a:r>
              <a:rPr dirty="0"/>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6" name="Shape 334">
            <a:extLst>
              <a:ext uri="{FF2B5EF4-FFF2-40B4-BE49-F238E27FC236}">
                <a16:creationId xmlns:a16="http://schemas.microsoft.com/office/drawing/2014/main" id="{9EEC7E71-D29D-1846-8700-80CC66F0ACF7}"/>
              </a:ext>
            </a:extLst>
          </p:cNvPr>
          <p:cNvSpPr>
            <a:spLocks noGrp="1"/>
          </p:cNvSpPr>
          <p:nvPr>
            <p:ph type="sldNum" sz="quarter" idx="4"/>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body" idx="1"/>
          </p:nvPr>
        </p:nvSpPr>
        <p:spPr>
          <a:prstGeom prst="rect">
            <a:avLst/>
          </a:prstGeom>
        </p:spPr>
        <p:txBody>
          <a:bodyPr/>
          <a:lstStyle/>
          <a:p>
            <a:pPr marL="40640" indent="0">
              <a:buNone/>
            </a:pPr>
            <a:r>
              <a:rPr lang="en-US" dirty="0"/>
              <a:t>Do Not Discuss:</a:t>
            </a:r>
          </a:p>
          <a:p>
            <a:r>
              <a:rPr lang="en-US" dirty="0"/>
              <a:t>The </a:t>
            </a:r>
            <a:r>
              <a:rPr dirty="0"/>
              <a:t>validity/essentiality of patents/patent claims </a:t>
            </a:r>
          </a:p>
          <a:p>
            <a:r>
              <a:rPr lang="en-US" dirty="0"/>
              <a:t>T</a:t>
            </a:r>
            <a:r>
              <a:rPr dirty="0"/>
              <a:t>he cost of specific patent use</a:t>
            </a:r>
          </a:p>
          <a:p>
            <a:r>
              <a:rPr lang="en-US" dirty="0"/>
              <a:t>L</a:t>
            </a:r>
            <a:r>
              <a:rPr dirty="0"/>
              <a:t>icensing terms or conditions</a:t>
            </a:r>
          </a:p>
          <a:p>
            <a:r>
              <a:rPr lang="en-US" dirty="0"/>
              <a:t>P</a:t>
            </a:r>
            <a:r>
              <a:rPr dirty="0"/>
              <a:t>roduct pricing, territorial restrictions, or market share</a:t>
            </a:r>
          </a:p>
          <a:p>
            <a:r>
              <a:rPr dirty="0"/>
              <a:t>Don’t discuss ongoing litigation or threatened litigation</a:t>
            </a:r>
          </a:p>
          <a:p>
            <a:pPr lvl="1"/>
            <a:endParaRPr lang="en-US" dirty="0"/>
          </a:p>
          <a:p>
            <a:pPr marL="40640" indent="0">
              <a:buNone/>
            </a:pPr>
            <a:endParaRPr lang="en-US" dirty="0"/>
          </a:p>
          <a:p>
            <a:pPr marL="40640" indent="0">
              <a:buNone/>
            </a:pPr>
            <a:r>
              <a:rPr lang="en-US" b="1" u="sng" dirty="0"/>
              <a:t>DO raise an objection</a:t>
            </a:r>
            <a:r>
              <a:rPr lang="en-US" dirty="0"/>
              <a:t> if inappropriate topics are discussed</a:t>
            </a:r>
            <a:endParaRPr dirty="0"/>
          </a:p>
        </p:txBody>
      </p:sp>
      <p:sp>
        <p:nvSpPr>
          <p:cNvPr id="127" name="Shape 127"/>
          <p:cNvSpPr>
            <a:spLocks noGrp="1"/>
          </p:cNvSpPr>
          <p:nvPr>
            <p:ph type="title"/>
          </p:nvPr>
        </p:nvSpPr>
        <p:spPr>
          <a:prstGeom prst="rect">
            <a:avLst/>
          </a:prstGeom>
        </p:spPr>
        <p:txBody>
          <a:bodyPr/>
          <a:lstStyle/>
          <a:p>
            <a:r>
              <a:rPr dirty="0"/>
              <a:t>Inappropriate Topics for</a:t>
            </a:r>
            <a:br>
              <a:rPr lang="en-US" dirty="0"/>
            </a:br>
            <a:r>
              <a:rPr dirty="0"/>
              <a:t>PWG W</a:t>
            </a:r>
            <a:r>
              <a:rPr lang="en-US" dirty="0"/>
              <a:t>orking </a:t>
            </a:r>
            <a:r>
              <a:rPr dirty="0"/>
              <a:t>G</a:t>
            </a:r>
            <a:r>
              <a:rPr lang="en-US" dirty="0"/>
              <a:t>roup</a:t>
            </a:r>
            <a:r>
              <a:rPr dirty="0"/>
              <a:t> Meetings</a:t>
            </a:r>
          </a:p>
        </p:txBody>
      </p:sp>
      <p:sp>
        <p:nvSpPr>
          <p:cNvPr id="6" name="Shape 334">
            <a:extLst>
              <a:ext uri="{FF2B5EF4-FFF2-40B4-BE49-F238E27FC236}">
                <a16:creationId xmlns:a16="http://schemas.microsoft.com/office/drawing/2014/main" id="{C23A0B3E-FB0D-1E45-9EC0-85AC6760E78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Tuesday – 5 May 2020 – Day 1</a:t>
            </a:r>
          </a:p>
          <a:p>
            <a:pPr marL="2289175" lvl="1" indent="-1944688">
              <a:buNone/>
            </a:pPr>
            <a:r>
              <a:rPr lang="en-US" b="1" dirty="0"/>
              <a:t>10:00 – 10:30	OpenPrinting Plenary</a:t>
            </a:r>
          </a:p>
          <a:p>
            <a:pPr marL="2289175" lvl="1" indent="-1944688">
              <a:buNone/>
            </a:pPr>
            <a:r>
              <a:rPr lang="en-US" b="1" dirty="0"/>
              <a:t>10:30 – 11:15	OpenPrinting: GSoC and Project Updates</a:t>
            </a:r>
          </a:p>
          <a:p>
            <a:pPr marL="2289175" lvl="1" indent="-1944688">
              <a:buNone/>
            </a:pPr>
            <a:r>
              <a:rPr lang="en-US" b="1" dirty="0"/>
              <a:t>11:15 – 12:00	OpenPrinting: Printer Applications</a:t>
            </a:r>
          </a:p>
          <a:p>
            <a:pPr marL="2289175" lvl="1" indent="-1944688">
              <a:buNone/>
            </a:pPr>
            <a:r>
              <a:rPr lang="en-US" b="1" dirty="0"/>
              <a:t>12:00 – 12:30	Break / Lunch</a:t>
            </a:r>
          </a:p>
          <a:p>
            <a:pPr marL="2289175" lvl="1" indent="-1944688">
              <a:buNone/>
            </a:pPr>
            <a:r>
              <a:rPr lang="en-US" b="1" dirty="0"/>
              <a:t>12:30 – 1:15	OpenPrinting: Status of </a:t>
            </a:r>
            <a:r>
              <a:rPr lang="en-US" b="1" dirty="0" err="1"/>
              <a:t>Ghostscript</a:t>
            </a:r>
            <a:r>
              <a:rPr lang="en-US" b="1" dirty="0"/>
              <a:t> / </a:t>
            </a:r>
            <a:r>
              <a:rPr lang="en-US" b="1" dirty="0" err="1"/>
              <a:t>MuPDF</a:t>
            </a:r>
            <a:endParaRPr lang="en-US" b="1" dirty="0"/>
          </a:p>
          <a:p>
            <a:pPr marL="2289175" lvl="1" indent="-1944688">
              <a:buNone/>
            </a:pPr>
            <a:r>
              <a:rPr lang="en-US" b="1" dirty="0"/>
              <a:t>  1:15 – 1:45	OpenPrinting: Status of Chrome OS Printing</a:t>
            </a:r>
          </a:p>
          <a:p>
            <a:pPr marL="2289175" lvl="1" indent="-1944688">
              <a:buNone/>
            </a:pPr>
            <a:r>
              <a:rPr lang="en-US" b="1" dirty="0"/>
              <a:t>  1:45 – 2:00	Break</a:t>
            </a:r>
          </a:p>
          <a:p>
            <a:pPr marL="2289175" lvl="1" indent="-1944688">
              <a:buNone/>
            </a:pPr>
            <a:r>
              <a:rPr lang="en-US" b="1" dirty="0"/>
              <a:t>  2:00 – 2:45	OpenPrinting: cups-filters and </a:t>
            </a:r>
            <a:r>
              <a:rPr lang="en-US" b="1" dirty="0" err="1"/>
              <a:t>ippusbxd</a:t>
            </a:r>
            <a:r>
              <a:rPr lang="en-US" b="1" dirty="0"/>
              <a:t> </a:t>
            </a:r>
          </a:p>
        </p:txBody>
      </p:sp>
      <p:sp>
        <p:nvSpPr>
          <p:cNvPr id="136" name="Shape 136"/>
          <p:cNvSpPr>
            <a:spLocks noGrp="1"/>
          </p:cNvSpPr>
          <p:nvPr>
            <p:ph type="title"/>
          </p:nvPr>
        </p:nvSpPr>
        <p:spPr>
          <a:prstGeom prst="rect">
            <a:avLst/>
          </a:prstGeom>
        </p:spPr>
        <p:txBody>
          <a:bodyPr/>
          <a:lstStyle/>
          <a:p>
            <a:r>
              <a:rPr dirty="0"/>
              <a:t>Agenda </a:t>
            </a:r>
            <a:r>
              <a:rPr lang="en-US" dirty="0"/>
              <a:t>Overview – Day 1</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Tree>
    <p:extLst>
      <p:ext uri="{BB962C8B-B14F-4D97-AF65-F5344CB8AC3E}">
        <p14:creationId xmlns:p14="http://schemas.microsoft.com/office/powerpoint/2010/main" val="1219819494"/>
      </p:ext>
    </p:extLst>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47628</TotalTime>
  <Words>1920</Words>
  <Application>Microsoft Office PowerPoint</Application>
  <PresentationFormat>On-screen Show (4:3)</PresentationFormat>
  <Paragraphs>198</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Lucida Grande</vt:lpstr>
      <vt:lpstr>Verdana</vt:lpstr>
      <vt:lpstr>Wingdings</vt:lpstr>
      <vt:lpstr>White</vt:lpstr>
      <vt:lpstr> OpenPrinting May 2020 Face-to-Face Plenary Session</vt:lpstr>
      <vt:lpstr>Plenary Agenda</vt:lpstr>
      <vt:lpstr>Administrivia</vt:lpstr>
      <vt:lpstr>PWG IP Policy</vt:lpstr>
      <vt:lpstr>PWG Patent Statement</vt:lpstr>
      <vt:lpstr>PWG Patent Statement</vt:lpstr>
      <vt:lpstr>PWG Patent Statement</vt:lpstr>
      <vt:lpstr>Inappropriate Topics for PWG Working Group Meetings</vt:lpstr>
      <vt:lpstr>Agenda Overview – Day 1</vt:lpstr>
      <vt:lpstr>Linux Markets and Distributions</vt:lpstr>
      <vt:lpstr>OpenPrinting 2019 – 1 of 3</vt:lpstr>
      <vt:lpstr>OpenPrinting 2019 – 2 of 3</vt:lpstr>
      <vt:lpstr>OpenPrinting 2019 – 3 of 3</vt:lpstr>
      <vt:lpstr>Google Summer of Code 2019</vt:lpstr>
      <vt:lpstr>OpenPrinting 2020 – 1 of 3</vt:lpstr>
      <vt:lpstr>OpenPrinting 2020 – 2 of 3</vt:lpstr>
      <vt:lpstr>OpenPrinting 2020 – 3 of 3</vt:lpstr>
      <vt:lpstr>Google Summer of Code 2020</vt:lpstr>
      <vt:lpstr>Google Season of Docs 2020</vt:lpstr>
      <vt:lpstr>OpenPrinting New Look</vt:lpstr>
      <vt:lpstr>OpenPrinting Next Steps</vt:lpstr>
      <vt:lpstr>Other Questions / Comments</vt:lpstr>
    </vt:vector>
  </TitlesOfParts>
  <Manager/>
  <Company>IEEE ISTO Printer Working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August 2019</dc:title>
  <dc:subject/>
  <dc:creator>Smith Kennedy [HP Inc.]</dc:creator>
  <cp:keywords/>
  <dc:description/>
  <cp:lastModifiedBy>Ira McDonald</cp:lastModifiedBy>
  <cp:revision>685</cp:revision>
  <cp:lastPrinted>2019-08-28T15:37:14Z</cp:lastPrinted>
  <dcterms:modified xsi:type="dcterms:W3CDTF">2020-05-03T14:54:27Z</dcterms:modified>
  <cp:category/>
</cp:coreProperties>
</file>